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29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Default Extension="xlsx" ContentType="application/vnd.openxmlformats-officedocument.spreadsheetml.sheet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charts/chart1.xml" ContentType="application/vnd.openxmlformats-officedocument.drawingml.chart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charts/chart2.xml" ContentType="application/vnd.openxmlformats-officedocument.drawingml.chart+xml"/>
  <Override PartName="/ppt/tags/tag30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416" r:id="rId2"/>
    <p:sldId id="502" r:id="rId3"/>
    <p:sldId id="529" r:id="rId4"/>
    <p:sldId id="482" r:id="rId5"/>
    <p:sldId id="530" r:id="rId6"/>
    <p:sldId id="532" r:id="rId7"/>
    <p:sldId id="533" r:id="rId8"/>
    <p:sldId id="503" r:id="rId9"/>
    <p:sldId id="559" r:id="rId10"/>
    <p:sldId id="561" r:id="rId11"/>
    <p:sldId id="560" r:id="rId12"/>
    <p:sldId id="473" r:id="rId13"/>
    <p:sldId id="535" r:id="rId14"/>
    <p:sldId id="536" r:id="rId15"/>
    <p:sldId id="566" r:id="rId16"/>
    <p:sldId id="564" r:id="rId17"/>
    <p:sldId id="565" r:id="rId18"/>
    <p:sldId id="567" r:id="rId19"/>
    <p:sldId id="537" r:id="rId20"/>
    <p:sldId id="568" r:id="rId21"/>
    <p:sldId id="569" r:id="rId22"/>
    <p:sldId id="483" r:id="rId23"/>
    <p:sldId id="570" r:id="rId24"/>
    <p:sldId id="571" r:id="rId25"/>
    <p:sldId id="486" r:id="rId26"/>
    <p:sldId id="488" r:id="rId27"/>
    <p:sldId id="487" r:id="rId28"/>
    <p:sldId id="484" r:id="rId29"/>
    <p:sldId id="474" r:id="rId30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BBC0C4"/>
    <a:srgbClr val="FEFEFE"/>
    <a:srgbClr val="ACB3A1"/>
    <a:srgbClr val="969696"/>
    <a:srgbClr val="26182F"/>
    <a:srgbClr val="84AEE1"/>
    <a:srgbClr val="FF7124"/>
    <a:srgbClr val="EF7509"/>
    <a:srgbClr val="8CC5B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1324" autoAdjust="0"/>
    <p:restoredTop sz="94660" autoAdjust="0"/>
  </p:normalViewPr>
  <p:slideViewPr>
    <p:cSldViewPr snapToGrid="0">
      <p:cViewPr varScale="1">
        <p:scale>
          <a:sx n="78" d="100"/>
          <a:sy n="78" d="100"/>
        </p:scale>
        <p:origin x="-84" y="-324"/>
      </p:cViewPr>
      <p:guideLst>
        <p:guide orient="horz" pos="2160"/>
        <p:guide pos="386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tx>
        <c:rich>
          <a:bodyPr/>
          <a:lstStyle/>
          <a:p>
            <a:pPr>
              <a:defRPr/>
            </a:pPr>
            <a:endParaRPr/>
          </a:p>
        </c:rich>
      </c:tx>
      <c:layout>
        <c:manualLayout>
          <c:xMode val="edge"/>
          <c:yMode val="edge"/>
          <c:x val="0.25576258935025309"/>
          <c:y val="3.7397157816006013E-3"/>
        </c:manualLayout>
      </c:layout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1"/>
          <c:order val="0"/>
          <c:tx>
            <c:strRef>
              <c:f>Sheet1!$C$1</c:f>
              <c:strCache>
                <c:ptCount val="1"/>
                <c:pt idx="0">
                  <c:v>体温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Sheet1!$A$3:$A$10</c:f>
              <c:numCache>
                <c:formatCode>General</c:formatCode>
                <c:ptCount val="8"/>
                <c:pt idx="0">
                  <c:v>3</c:v>
                </c:pt>
                <c:pt idx="1">
                  <c:v>6</c:v>
                </c:pt>
                <c:pt idx="2">
                  <c:v>9</c:v>
                </c:pt>
                <c:pt idx="3">
                  <c:v>12</c:v>
                </c:pt>
                <c:pt idx="4">
                  <c:v>15</c:v>
                </c:pt>
                <c:pt idx="5">
                  <c:v>18</c:v>
                </c:pt>
                <c:pt idx="6">
                  <c:v>21</c:v>
                </c:pt>
                <c:pt idx="7">
                  <c:v>24</c:v>
                </c:pt>
              </c:numCache>
            </c:numRef>
          </c:cat>
          <c:val>
            <c:numRef>
              <c:f>Sheet1!$C$3:$C$10</c:f>
              <c:numCache>
                <c:formatCode>General</c:formatCode>
                <c:ptCount val="8"/>
                <c:pt idx="0">
                  <c:v>36.6</c:v>
                </c:pt>
                <c:pt idx="1">
                  <c:v>36.799999999999997</c:v>
                </c:pt>
                <c:pt idx="2">
                  <c:v>36.9</c:v>
                </c:pt>
                <c:pt idx="3">
                  <c:v>37</c:v>
                </c:pt>
                <c:pt idx="4">
                  <c:v>37.4</c:v>
                </c:pt>
                <c:pt idx="5">
                  <c:v>37.299999999999997</c:v>
                </c:pt>
                <c:pt idx="6">
                  <c:v>37</c:v>
                </c:pt>
                <c:pt idx="7">
                  <c:v>36.799999999999997</c:v>
                </c:pt>
              </c:numCache>
            </c:numRef>
          </c:val>
        </c:ser>
        <c:dLbls>
          <c:showVal val="1"/>
        </c:dLbls>
        <c:gapWidth val="219"/>
        <c:overlap val="-27"/>
        <c:axId val="45178240"/>
        <c:axId val="45196800"/>
      </c:barChart>
      <c:catAx>
        <c:axId val="45178240"/>
        <c:scaling>
          <c:orientation val="minMax"/>
        </c:scaling>
        <c:axPos val="b"/>
        <c:title>
          <c:tx>
            <c:rich>
              <a:bodyPr rot="0" spcFirstLastPara="0" vertOverflow="ellipsis" vert="horz" wrap="square" anchor="ctr" anchorCtr="1"/>
              <a:lstStyle/>
              <a:p>
                <a:pPr defTabSz="914400">
                  <a:defRPr lang="zh-CN" sz="1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sz="1800" b="1"/>
                  <a:t>体温</a:t>
                </a:r>
                <a:r>
                  <a:rPr lang="en-US" altLang="zh-CN" sz="1800" b="1"/>
                  <a:t>/</a:t>
                </a:r>
                <a:r>
                  <a:rPr sz="1800" b="1"/>
                  <a:t>摄氏度</a:t>
                </a:r>
              </a:p>
            </c:rich>
          </c:tx>
          <c:layout>
            <c:manualLayout>
              <c:xMode val="edge"/>
              <c:yMode val="edge"/>
              <c:x val="4.5056621958075721E-2"/>
              <c:y val="3.7895786586886096E-2"/>
            </c:manualLayout>
          </c:layout>
          <c:spPr>
            <a:noFill/>
            <a:ln>
              <a:noFill/>
            </a:ln>
            <a:effectLst/>
          </c:spPr>
        </c:title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5196800"/>
        <c:crosses val="autoZero"/>
        <c:auto val="1"/>
        <c:lblAlgn val="ctr"/>
        <c:lblOffset val="100"/>
      </c:catAx>
      <c:valAx>
        <c:axId val="45196800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51782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ayout>
        <c:manualLayout>
          <c:xMode val="edge"/>
          <c:yMode val="edge"/>
          <c:x val="0.85732069713276005"/>
          <c:y val="4.0264273248566414E-2"/>
        </c:manualLayout>
      </c:layout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 lang="zh-CN" sz="1800" b="1"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style val="4"/>
  <c:chart>
    <c:title>
      <c:tx>
        <c:rich>
          <a:bodyPr rot="0" spcFirstLastPara="0" vertOverflow="ellipsis" vert="horz" wrap="square" anchor="ctr" anchorCtr="1"/>
          <a:lstStyle/>
          <a:p>
            <a:pPr>
              <a:defRPr lang="zh-CN" sz="216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 smtClean="0"/>
              <a:t>身高统计图</a:t>
            </a:r>
            <a:endParaRPr lang="en-US" altLang="zh-CN" dirty="0"/>
          </a:p>
        </c:rich>
      </c:tx>
      <c:layout/>
    </c:title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marker>
            <c:symbol val="none"/>
          </c:marker>
          <c:cat>
            <c:numRef>
              <c:f>Sheet1!$A$2:$A$11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70</c:v>
                </c:pt>
                <c:pt idx="1">
                  <c:v>85</c:v>
                </c:pt>
                <c:pt idx="2">
                  <c:v>91</c:v>
                </c:pt>
                <c:pt idx="3">
                  <c:v>100</c:v>
                </c:pt>
                <c:pt idx="4">
                  <c:v>110</c:v>
                </c:pt>
                <c:pt idx="5">
                  <c:v>117</c:v>
                </c:pt>
                <c:pt idx="6">
                  <c:v>121</c:v>
                </c:pt>
                <c:pt idx="7">
                  <c:v>130</c:v>
                </c:pt>
                <c:pt idx="8">
                  <c:v>136</c:v>
                </c:pt>
                <c:pt idx="9">
                  <c:v>142</c:v>
                </c:pt>
              </c:numCache>
            </c:numRef>
          </c:val>
        </c:ser>
        <c:dLbls/>
        <c:marker val="1"/>
        <c:axId val="100313728"/>
        <c:axId val="100667776"/>
      </c:lineChart>
      <c:catAx>
        <c:axId val="100313728"/>
        <c:scaling>
          <c:orientation val="minMax"/>
        </c:scaling>
        <c:axPos val="b"/>
        <c:numFmt formatCode="General" sourceLinked="1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0667776"/>
        <c:crosses val="autoZero"/>
        <c:auto val="1"/>
        <c:lblAlgn val="ctr"/>
        <c:lblOffset val="100"/>
      </c:catAx>
      <c:valAx>
        <c:axId val="100667776"/>
        <c:scaling>
          <c:orientation val="minMax"/>
        </c:scaling>
        <c:axPos val="l"/>
        <c:majorGridlines/>
        <c:numFmt formatCode="#,##0;[Red]\-#,##0" sourceLinked="0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0313728"/>
        <c:crosses val="autoZero"/>
        <c:crossBetween val="midCat"/>
      </c:valAx>
    </c:plotArea>
    <c:plotVisOnly val="1"/>
    <c:dispBlanksAs val="gap"/>
  </c:chart>
  <c:txPr>
    <a:bodyPr/>
    <a:lstStyle/>
    <a:p>
      <a:pPr>
        <a:defRPr lang="zh-CN" sz="1800"/>
      </a:pPr>
      <a:endParaRPr lang="zh-CN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8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tags" Target="../tags/tag16.xml"/><Relationship Id="rId7" Type="http://schemas.openxmlformats.org/officeDocument/2006/relationships/image" Target="../media/image18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5.png"/><Relationship Id="rId5" Type="http://schemas.openxmlformats.org/officeDocument/2006/relationships/image" Target="../media/image1.jpeg"/><Relationship Id="rId10" Type="http://schemas.openxmlformats.org/officeDocument/2006/relationships/image" Target="../media/image22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tags" Target="../tags/tag19.xml"/><Relationship Id="rId7" Type="http://schemas.openxmlformats.org/officeDocument/2006/relationships/image" Target="../media/image18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5.png"/><Relationship Id="rId5" Type="http://schemas.openxmlformats.org/officeDocument/2006/relationships/image" Target="../media/image1.jpeg"/><Relationship Id="rId10" Type="http://schemas.openxmlformats.org/officeDocument/2006/relationships/image" Target="../media/image22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tags" Target="../tags/tag22.xml"/><Relationship Id="rId7" Type="http://schemas.openxmlformats.org/officeDocument/2006/relationships/image" Target="../media/image18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5.png"/><Relationship Id="rId5" Type="http://schemas.openxmlformats.org/officeDocument/2006/relationships/image" Target="../media/image1.jpeg"/><Relationship Id="rId10" Type="http://schemas.openxmlformats.org/officeDocument/2006/relationships/image" Target="../media/image22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image" Target="../media/image5.png"/><Relationship Id="rId7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tags" Target="../tags/tag25.xml"/><Relationship Id="rId7" Type="http://schemas.openxmlformats.org/officeDocument/2006/relationships/image" Target="../media/image28.png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image" Target="../media/image27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9.png"/><Relationship Id="rId7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8.png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Relationship Id="rId14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tags" Target="../tags/tag28.xml"/><Relationship Id="rId7" Type="http://schemas.openxmlformats.org/officeDocument/2006/relationships/image" Target="../media/image1.jpeg"/><Relationship Id="rId12" Type="http://schemas.openxmlformats.org/officeDocument/2006/relationships/image" Target="../media/image43.png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42.png"/><Relationship Id="rId5" Type="http://schemas.openxmlformats.org/officeDocument/2006/relationships/tags" Target="../tags/tag30.xml"/><Relationship Id="rId10" Type="http://schemas.openxmlformats.org/officeDocument/2006/relationships/image" Target="../media/image46.jpeg"/><Relationship Id="rId4" Type="http://schemas.openxmlformats.org/officeDocument/2006/relationships/tags" Target="../tags/tag29.xml"/><Relationship Id="rId9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12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7.png"/><Relationship Id="rId11" Type="http://schemas.openxmlformats.org/officeDocument/2006/relationships/image" Target="../media/image13.png"/><Relationship Id="rId5" Type="http://schemas.openxmlformats.org/officeDocument/2006/relationships/image" Target="../media/image6.png"/><Relationship Id="rId10" Type="http://schemas.openxmlformats.org/officeDocument/2006/relationships/image" Target="../media/image12.png"/><Relationship Id="rId4" Type="http://schemas.openxmlformats.org/officeDocument/2006/relationships/image" Target="../media/image5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副标题 4"/>
          <p:cNvSpPr>
            <a:spLocks noGrp="1"/>
          </p:cNvSpPr>
          <p:nvPr/>
        </p:nvSpPr>
        <p:spPr>
          <a:xfrm>
            <a:off x="4395788" y="5778500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人教版五年级下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" name="图片 4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" name="标题 3"/>
          <p:cNvSpPr>
            <a:spLocks noGrp="1"/>
          </p:cNvSpPr>
          <p:nvPr/>
        </p:nvSpPr>
        <p:spPr>
          <a:xfrm>
            <a:off x="1968726" y="1646124"/>
            <a:ext cx="8414204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　单式折线统计图</a:t>
            </a: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" name="副标题 4"/>
          <p:cNvSpPr>
            <a:spLocks noGrp="1"/>
          </p:cNvSpPr>
          <p:nvPr/>
        </p:nvSpPr>
        <p:spPr>
          <a:xfrm>
            <a:off x="294082" y="173038"/>
            <a:ext cx="5783662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  </a:t>
            </a:r>
            <a:r>
              <a:rPr 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折线统计图</a:t>
            </a:r>
            <a:endParaRPr 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51" grpId="0"/>
      <p:bldP spid="5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17" name="组合 16"/>
          <p:cNvGrpSpPr/>
          <p:nvPr/>
        </p:nvGrpSpPr>
        <p:grpSpPr>
          <a:xfrm>
            <a:off x="2123440" y="927100"/>
            <a:ext cx="8957310" cy="5642610"/>
            <a:chOff x="4057" y="939"/>
            <a:chExt cx="14106" cy="8886"/>
          </a:xfrm>
        </p:grpSpPr>
        <p:grpSp>
          <p:nvGrpSpPr>
            <p:cNvPr id="12" name="组合 11"/>
            <p:cNvGrpSpPr/>
            <p:nvPr/>
          </p:nvGrpSpPr>
          <p:grpSpPr>
            <a:xfrm>
              <a:off x="4057" y="1803"/>
              <a:ext cx="12450" cy="8022"/>
              <a:chOff x="4600" y="1650"/>
              <a:chExt cx="12450" cy="8022"/>
            </a:xfrm>
          </p:grpSpPr>
          <p:graphicFrame>
            <p:nvGraphicFramePr>
              <p:cNvPr id="9" name="图表 8"/>
              <p:cNvGraphicFramePr/>
              <p:nvPr/>
            </p:nvGraphicFramePr>
            <p:xfrm>
              <a:off x="4600" y="1650"/>
              <a:ext cx="12451" cy="8022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8"/>
              </a:graphicData>
            </a:graphic>
          </p:graphicFrame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9"/>
              <a:srcRect l="271" t="87941" r="91820"/>
              <a:stretch>
                <a:fillRect/>
              </a:stretch>
            </p:blipFill>
            <p:spPr>
              <a:xfrm>
                <a:off x="4780" y="7009"/>
                <a:ext cx="726" cy="536"/>
              </a:xfrm>
              <a:prstGeom prst="rect">
                <a:avLst/>
              </a:prstGeom>
            </p:spPr>
          </p:pic>
        </p:grpSp>
        <p:sp>
          <p:nvSpPr>
            <p:cNvPr id="17412" name="矩形 3"/>
            <p:cNvSpPr>
              <a:spLocks noChangeArrowheads="1"/>
            </p:cNvSpPr>
            <p:nvPr/>
          </p:nvSpPr>
          <p:spPr bwMode="auto">
            <a:xfrm>
              <a:off x="16087" y="7460"/>
              <a:ext cx="2076" cy="6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时间</a:t>
              </a:r>
              <a:r>
                <a:rPr lang="en-US" altLang="zh-CN" sz="20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/</a:t>
              </a:r>
              <a:r>
                <a:rPr lang="zh-CN" altLang="en-US" sz="20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时</a:t>
              </a:r>
            </a:p>
          </p:txBody>
        </p:sp>
        <p:sp>
          <p:nvSpPr>
            <p:cNvPr id="18" name="矩形 3"/>
            <p:cNvSpPr>
              <a:spLocks noChangeArrowheads="1"/>
            </p:cNvSpPr>
            <p:nvPr/>
          </p:nvSpPr>
          <p:spPr bwMode="auto">
            <a:xfrm>
              <a:off x="6841" y="939"/>
              <a:ext cx="8800" cy="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sz="24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李康同学一天的体温变化情况统计图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7800" y="1387475"/>
            <a:ext cx="7764780" cy="4747260"/>
          </a:xfrm>
          <a:prstGeom prst="rect">
            <a:avLst/>
          </a:prstGeom>
        </p:spPr>
      </p:pic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3891280" y="927100"/>
            <a:ext cx="55880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李康同学一天的体温变化情况统计图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0" name="Group 358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899728" y="2130743"/>
          <a:ext cx="8097839" cy="2835275"/>
        </p:xfrm>
        <a:graphic>
          <a:graphicData uri="http://schemas.openxmlformats.org/drawingml/2006/table">
            <a:tbl>
              <a:tblPr/>
              <a:tblGrid>
                <a:gridCol w="1496145"/>
                <a:gridCol w="946104"/>
                <a:gridCol w="946104"/>
                <a:gridCol w="944517"/>
                <a:gridCol w="946104"/>
                <a:gridCol w="944516"/>
                <a:gridCol w="946104"/>
                <a:gridCol w="928245"/>
              </a:tblGrid>
              <a:tr h="603639">
                <a:tc gridSpan="8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中国青少年机器人大赛参赛队伍统计表</a:t>
                      </a: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11581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华文楷体" panose="02010600040101010101" pitchFamily="2" charset="-122"/>
                        </a:rPr>
                        <a:t>时间 </a:t>
                      </a:r>
                      <a:r>
                        <a:rPr kumimoji="1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华文楷体" panose="02010600040101010101" pitchFamily="2" charset="-122"/>
                        </a:rPr>
                        <a:t>/ </a:t>
                      </a:r>
                      <a:r>
                        <a:rPr kumimoji="1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华文楷体" panose="02010600040101010101" pitchFamily="2" charset="-122"/>
                        </a:rPr>
                        <a:t>年</a:t>
                      </a: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2006</a:t>
                      </a: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2007</a:t>
                      </a: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2008</a:t>
                      </a: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2009</a:t>
                      </a: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2010</a:t>
                      </a: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2011</a:t>
                      </a: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2012</a:t>
                      </a: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</a:tr>
              <a:tr h="111581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华文楷体" panose="02010600040101010101" pitchFamily="2" charset="-122"/>
                        </a:rPr>
                        <a:t>参赛队伍 </a:t>
                      </a:r>
                      <a:r>
                        <a:rPr kumimoji="1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华文楷体" panose="02010600040101010101" pitchFamily="2" charset="-122"/>
                        </a:rPr>
                        <a:t>/ </a:t>
                      </a:r>
                      <a:r>
                        <a:rPr kumimoji="1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华文楷体" panose="02010600040101010101" pitchFamily="2" charset="-122"/>
                        </a:rPr>
                        <a:t>支</a:t>
                      </a: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426</a:t>
                      </a: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394</a:t>
                      </a: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468</a:t>
                      </a: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454</a:t>
                      </a: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489</a:t>
                      </a: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499</a:t>
                      </a: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519</a:t>
                      </a: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1906905" y="1266825"/>
            <a:ext cx="882015" cy="783590"/>
            <a:chOff x="13058" y="9214"/>
            <a:chExt cx="1389" cy="1234"/>
          </a:xfrm>
        </p:grpSpPr>
        <p:sp>
          <p:nvSpPr>
            <p:cNvPr id="12" name="圆角矩形 11"/>
            <p:cNvSpPr/>
            <p:nvPr/>
          </p:nvSpPr>
          <p:spPr>
            <a:xfrm>
              <a:off x="13131" y="9541"/>
              <a:ext cx="1244" cy="739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26"/>
            <p:cNvSpPr txBox="1"/>
            <p:nvPr/>
          </p:nvSpPr>
          <p:spPr>
            <a:xfrm>
              <a:off x="13058" y="9214"/>
              <a:ext cx="1389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例</a:t>
              </a:r>
              <a:r>
                <a:rPr lang="en-US" alt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1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>
        <p:dissolve/>
      </p:transition>
    </mc:Choice>
    <mc:Fallback>
      <p:transition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1" name="矩形 1"/>
          <p:cNvSpPr/>
          <p:nvPr/>
        </p:nvSpPr>
        <p:spPr>
          <a:xfrm>
            <a:off x="1957705" y="1439545"/>
            <a:ext cx="9199880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为了更好地进行分析，我们制作了条形统计图。 </a:t>
            </a:r>
          </a:p>
        </p:txBody>
      </p:sp>
      <p:pic>
        <p:nvPicPr>
          <p:cNvPr id="15" name="图片 14" descr="图片9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55963" y="2329815"/>
            <a:ext cx="5951537" cy="40211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7" name="组合 108"/>
          <p:cNvGrpSpPr/>
          <p:nvPr/>
        </p:nvGrpSpPr>
        <p:grpSpPr>
          <a:xfrm>
            <a:off x="2189798" y="1154113"/>
            <a:ext cx="6676707" cy="5262561"/>
            <a:chOff x="881851" y="-109717"/>
            <a:chExt cx="6677298" cy="5263251"/>
          </a:xfrm>
        </p:grpSpPr>
        <p:grpSp>
          <p:nvGrpSpPr>
            <p:cNvPr id="179" name="组合 14"/>
            <p:cNvGrpSpPr/>
            <p:nvPr/>
          </p:nvGrpSpPr>
          <p:grpSpPr>
            <a:xfrm>
              <a:off x="1657350" y="351133"/>
              <a:ext cx="5756910" cy="4361144"/>
              <a:chOff x="1652588" y="39411"/>
              <a:chExt cx="5756910" cy="4361144"/>
            </a:xfrm>
          </p:grpSpPr>
          <p:cxnSp>
            <p:nvCxnSpPr>
              <p:cNvPr id="181" name="直接箭头连接符 180"/>
              <p:cNvCxnSpPr/>
              <p:nvPr/>
            </p:nvCxnSpPr>
            <p:spPr>
              <a:xfrm flipV="1">
                <a:off x="1657573" y="4400430"/>
                <a:ext cx="5752022" cy="0"/>
              </a:xfrm>
              <a:prstGeom prst="straightConnector1">
                <a:avLst/>
              </a:prstGeom>
              <a:ln w="19050">
                <a:solidFill>
                  <a:srgbClr val="0066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直接箭头连接符 181"/>
              <p:cNvCxnSpPr/>
              <p:nvPr/>
            </p:nvCxnSpPr>
            <p:spPr>
              <a:xfrm flipV="1">
                <a:off x="1652810" y="38996"/>
                <a:ext cx="0" cy="4083586"/>
              </a:xfrm>
              <a:prstGeom prst="straightConnector1">
                <a:avLst/>
              </a:prstGeom>
              <a:ln w="19050">
                <a:solidFill>
                  <a:srgbClr val="0066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3" name="任意多边形 12"/>
              <p:cNvSpPr/>
              <p:nvPr/>
            </p:nvSpPr>
            <p:spPr>
              <a:xfrm>
                <a:off x="1652588" y="4123134"/>
                <a:ext cx="145287" cy="2774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5256" y="67866"/>
                  </a:cxn>
                  <a:cxn ang="0">
                    <a:pos x="14287" y="132160"/>
                  </a:cxn>
                  <a:cxn ang="0">
                    <a:pos x="133350" y="200025"/>
                  </a:cxn>
                  <a:cxn ang="0">
                    <a:pos x="11906" y="277416"/>
                  </a:cxn>
                </a:cxnLst>
                <a:rect l="0" t="0" r="0" b="0"/>
                <a:pathLst>
                  <a:path w="145287" h="554832">
                    <a:moveTo>
                      <a:pt x="0" y="0"/>
                    </a:moveTo>
                    <a:cubicBezTo>
                      <a:pt x="29270" y="25797"/>
                      <a:pt x="142875" y="91679"/>
                      <a:pt x="145256" y="135732"/>
                    </a:cubicBezTo>
                    <a:cubicBezTo>
                      <a:pt x="147637" y="179785"/>
                      <a:pt x="16271" y="220266"/>
                      <a:pt x="14287" y="264319"/>
                    </a:cubicBezTo>
                    <a:cubicBezTo>
                      <a:pt x="12303" y="308372"/>
                      <a:pt x="133747" y="351631"/>
                      <a:pt x="133350" y="400050"/>
                    </a:cubicBezTo>
                    <a:cubicBezTo>
                      <a:pt x="132953" y="448469"/>
                      <a:pt x="37207" y="522586"/>
                      <a:pt x="11906" y="554832"/>
                    </a:cubicBezTo>
                  </a:path>
                </a:pathLst>
              </a:custGeom>
              <a:noFill/>
              <a:ln w="19050" cap="flat" cmpd="sng">
                <a:solidFill>
                  <a:srgbClr val="0066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b="0">
                  <a:solidFill>
                    <a:schemeClr val="tx1"/>
                  </a:solidFill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184" name="直接连接符 183"/>
            <p:cNvCxnSpPr/>
            <p:nvPr/>
          </p:nvCxnSpPr>
          <p:spPr>
            <a:xfrm>
              <a:off x="1667098" y="4427952"/>
              <a:ext cx="5385277" cy="0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接连接符 184"/>
            <p:cNvCxnSpPr/>
            <p:nvPr/>
          </p:nvCxnSpPr>
          <p:spPr>
            <a:xfrm>
              <a:off x="1662335" y="4137401"/>
              <a:ext cx="5386864" cy="0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/>
            <p:cNvCxnSpPr/>
            <p:nvPr/>
          </p:nvCxnSpPr>
          <p:spPr>
            <a:xfrm>
              <a:off x="1663922" y="3856377"/>
              <a:ext cx="5388452" cy="0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86"/>
            <p:cNvCxnSpPr/>
            <p:nvPr/>
          </p:nvCxnSpPr>
          <p:spPr>
            <a:xfrm>
              <a:off x="1667098" y="3565826"/>
              <a:ext cx="5382101" cy="0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接连接符 188"/>
            <p:cNvCxnSpPr/>
            <p:nvPr/>
          </p:nvCxnSpPr>
          <p:spPr>
            <a:xfrm>
              <a:off x="1663922" y="3262575"/>
              <a:ext cx="5385277" cy="0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接连接符 190"/>
            <p:cNvCxnSpPr/>
            <p:nvPr/>
          </p:nvCxnSpPr>
          <p:spPr>
            <a:xfrm>
              <a:off x="1663922" y="2973612"/>
              <a:ext cx="5388452" cy="0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92"/>
            <p:cNvCxnSpPr/>
            <p:nvPr/>
          </p:nvCxnSpPr>
          <p:spPr>
            <a:xfrm>
              <a:off x="1667098" y="2402037"/>
              <a:ext cx="5382101" cy="0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直接连接符 193"/>
            <p:cNvCxnSpPr/>
            <p:nvPr/>
          </p:nvCxnSpPr>
          <p:spPr>
            <a:xfrm>
              <a:off x="1663922" y="2116249"/>
              <a:ext cx="5385277" cy="0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直接连接符 194"/>
            <p:cNvCxnSpPr/>
            <p:nvPr/>
          </p:nvCxnSpPr>
          <p:spPr>
            <a:xfrm>
              <a:off x="1668686" y="1827286"/>
              <a:ext cx="5380513" cy="0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接连接符 195"/>
            <p:cNvCxnSpPr/>
            <p:nvPr/>
          </p:nvCxnSpPr>
          <p:spPr>
            <a:xfrm>
              <a:off x="1668686" y="1544674"/>
              <a:ext cx="5380513" cy="0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直接连接符 196"/>
            <p:cNvCxnSpPr/>
            <p:nvPr/>
          </p:nvCxnSpPr>
          <p:spPr>
            <a:xfrm>
              <a:off x="1662335" y="1255711"/>
              <a:ext cx="5386864" cy="0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直接连接符 197"/>
            <p:cNvCxnSpPr/>
            <p:nvPr/>
          </p:nvCxnSpPr>
          <p:spPr>
            <a:xfrm>
              <a:off x="1663922" y="966749"/>
              <a:ext cx="5385277" cy="0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直接连接符 198"/>
            <p:cNvCxnSpPr/>
            <p:nvPr/>
          </p:nvCxnSpPr>
          <p:spPr>
            <a:xfrm>
              <a:off x="1667098" y="676198"/>
              <a:ext cx="5385277" cy="0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直接连接符 199"/>
            <p:cNvCxnSpPr/>
            <p:nvPr/>
          </p:nvCxnSpPr>
          <p:spPr>
            <a:xfrm>
              <a:off x="7049199" y="673022"/>
              <a:ext cx="0" cy="4020077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直接连接符 200"/>
            <p:cNvCxnSpPr/>
            <p:nvPr/>
          </p:nvCxnSpPr>
          <p:spPr>
            <a:xfrm>
              <a:off x="6347462" y="676198"/>
              <a:ext cx="0" cy="4020077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直接连接符 201"/>
            <p:cNvCxnSpPr/>
            <p:nvPr/>
          </p:nvCxnSpPr>
          <p:spPr>
            <a:xfrm>
              <a:off x="5642550" y="676198"/>
              <a:ext cx="0" cy="4035954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直接连接符 202"/>
            <p:cNvCxnSpPr/>
            <p:nvPr/>
          </p:nvCxnSpPr>
          <p:spPr>
            <a:xfrm>
              <a:off x="4939225" y="676198"/>
              <a:ext cx="0" cy="4035954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直接连接符 203"/>
            <p:cNvCxnSpPr/>
            <p:nvPr/>
          </p:nvCxnSpPr>
          <p:spPr>
            <a:xfrm>
              <a:off x="4231138" y="676198"/>
              <a:ext cx="0" cy="4043893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直接连接符 204"/>
            <p:cNvCxnSpPr/>
            <p:nvPr/>
          </p:nvCxnSpPr>
          <p:spPr>
            <a:xfrm>
              <a:off x="3527812" y="676198"/>
              <a:ext cx="0" cy="4043893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直接连接符 205"/>
            <p:cNvCxnSpPr/>
            <p:nvPr/>
          </p:nvCxnSpPr>
          <p:spPr>
            <a:xfrm>
              <a:off x="2822900" y="676198"/>
              <a:ext cx="0" cy="4043893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直接连接符 206"/>
            <p:cNvCxnSpPr/>
            <p:nvPr/>
          </p:nvCxnSpPr>
          <p:spPr>
            <a:xfrm>
              <a:off x="2117987" y="676198"/>
              <a:ext cx="0" cy="4043893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8" name="TextBox 11275"/>
            <p:cNvSpPr txBox="1"/>
            <p:nvPr/>
          </p:nvSpPr>
          <p:spPr>
            <a:xfrm>
              <a:off x="1090467" y="4185032"/>
              <a:ext cx="569645" cy="4604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ea typeface="黑体" panose="02010609060101010101" charset="-122"/>
                  <a:cs typeface="Arial" panose="020B0604020202020204" pitchFamily="34" charset="0"/>
                </a:rPr>
                <a:t>390</a:t>
              </a:r>
            </a:p>
          </p:txBody>
        </p:sp>
        <p:sp>
          <p:nvSpPr>
            <p:cNvPr id="209" name="TextBox 89"/>
            <p:cNvSpPr txBox="1"/>
            <p:nvPr/>
          </p:nvSpPr>
          <p:spPr>
            <a:xfrm>
              <a:off x="1425776" y="4480346"/>
              <a:ext cx="311813" cy="4604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ea typeface="黑体" panose="02010609060101010101" charset="-122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210" name="TextBox 90"/>
            <p:cNvSpPr txBox="1"/>
            <p:nvPr/>
          </p:nvSpPr>
          <p:spPr>
            <a:xfrm>
              <a:off x="1103168" y="3923061"/>
              <a:ext cx="569645" cy="4604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ea typeface="黑体" panose="02010609060101010101" charset="-122"/>
                  <a:cs typeface="Arial" panose="020B0604020202020204" pitchFamily="34" charset="0"/>
                </a:rPr>
                <a:t>400</a:t>
              </a:r>
            </a:p>
          </p:txBody>
        </p:sp>
        <p:sp>
          <p:nvSpPr>
            <p:cNvPr id="211" name="TextBox 91"/>
            <p:cNvSpPr txBox="1"/>
            <p:nvPr/>
          </p:nvSpPr>
          <p:spPr>
            <a:xfrm>
              <a:off x="1093642" y="3640449"/>
              <a:ext cx="569645" cy="4604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ea typeface="黑体" panose="02010609060101010101" charset="-122"/>
                  <a:cs typeface="Arial" panose="020B0604020202020204" pitchFamily="34" charset="0"/>
                </a:rPr>
                <a:t>410</a:t>
              </a:r>
            </a:p>
          </p:txBody>
        </p:sp>
        <p:sp>
          <p:nvSpPr>
            <p:cNvPr id="212" name="TextBox 92"/>
            <p:cNvSpPr txBox="1"/>
            <p:nvPr/>
          </p:nvSpPr>
          <p:spPr>
            <a:xfrm>
              <a:off x="1088880" y="3351486"/>
              <a:ext cx="569645" cy="4604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ea typeface="黑体" panose="02010609060101010101" charset="-122"/>
                  <a:cs typeface="Arial" panose="020B0604020202020204" pitchFamily="34" charset="0"/>
                </a:rPr>
                <a:t>420</a:t>
              </a:r>
            </a:p>
          </p:txBody>
        </p:sp>
        <p:sp>
          <p:nvSpPr>
            <p:cNvPr id="213" name="TextBox 93"/>
            <p:cNvSpPr txBox="1"/>
            <p:nvPr/>
          </p:nvSpPr>
          <p:spPr>
            <a:xfrm>
              <a:off x="1088880" y="3048233"/>
              <a:ext cx="569645" cy="4604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ea typeface="黑体" panose="02010609060101010101" charset="-122"/>
                  <a:cs typeface="Arial" panose="020B0604020202020204" pitchFamily="34" charset="0"/>
                </a:rPr>
                <a:t>430</a:t>
              </a:r>
            </a:p>
          </p:txBody>
        </p:sp>
        <p:sp>
          <p:nvSpPr>
            <p:cNvPr id="214" name="TextBox 94"/>
            <p:cNvSpPr txBox="1"/>
            <p:nvPr/>
          </p:nvSpPr>
          <p:spPr>
            <a:xfrm>
              <a:off x="1088880" y="2757683"/>
              <a:ext cx="569645" cy="4604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ea typeface="黑体" panose="02010609060101010101" charset="-122"/>
                  <a:cs typeface="Arial" panose="020B0604020202020204" pitchFamily="34" charset="0"/>
                </a:rPr>
                <a:t>440</a:t>
              </a:r>
            </a:p>
          </p:txBody>
        </p:sp>
        <p:sp>
          <p:nvSpPr>
            <p:cNvPr id="215" name="TextBox 95"/>
            <p:cNvSpPr txBox="1"/>
            <p:nvPr/>
          </p:nvSpPr>
          <p:spPr>
            <a:xfrm>
              <a:off x="1088880" y="2476659"/>
              <a:ext cx="569645" cy="4604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ea typeface="黑体" panose="02010609060101010101" charset="-122"/>
                  <a:cs typeface="Arial" panose="020B0604020202020204" pitchFamily="34" charset="0"/>
                </a:rPr>
                <a:t>450</a:t>
              </a:r>
            </a:p>
          </p:txBody>
        </p:sp>
        <p:sp>
          <p:nvSpPr>
            <p:cNvPr id="216" name="TextBox 96"/>
            <p:cNvSpPr txBox="1"/>
            <p:nvPr/>
          </p:nvSpPr>
          <p:spPr>
            <a:xfrm>
              <a:off x="1088880" y="2170231"/>
              <a:ext cx="569645" cy="4604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ea typeface="黑体" panose="02010609060101010101" charset="-122"/>
                  <a:cs typeface="Arial" panose="020B0604020202020204" pitchFamily="34" charset="0"/>
                </a:rPr>
                <a:t>460</a:t>
              </a:r>
            </a:p>
          </p:txBody>
        </p:sp>
        <p:sp>
          <p:nvSpPr>
            <p:cNvPr id="217" name="TextBox 97"/>
            <p:cNvSpPr txBox="1"/>
            <p:nvPr/>
          </p:nvSpPr>
          <p:spPr>
            <a:xfrm>
              <a:off x="1088880" y="1901908"/>
              <a:ext cx="569645" cy="4604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ea typeface="黑体" panose="02010609060101010101" charset="-122"/>
                  <a:cs typeface="Arial" panose="020B0604020202020204" pitchFamily="34" charset="0"/>
                </a:rPr>
                <a:t>470</a:t>
              </a:r>
            </a:p>
          </p:txBody>
        </p:sp>
        <p:sp>
          <p:nvSpPr>
            <p:cNvPr id="218" name="TextBox 98"/>
            <p:cNvSpPr txBox="1"/>
            <p:nvPr/>
          </p:nvSpPr>
          <p:spPr>
            <a:xfrm>
              <a:off x="1088880" y="1603419"/>
              <a:ext cx="569645" cy="4604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ea typeface="黑体" panose="02010609060101010101" charset="-122"/>
                  <a:cs typeface="Arial" panose="020B0604020202020204" pitchFamily="34" charset="0"/>
                </a:rPr>
                <a:t>480</a:t>
              </a:r>
            </a:p>
          </p:txBody>
        </p:sp>
        <p:sp>
          <p:nvSpPr>
            <p:cNvPr id="219" name="TextBox 99"/>
            <p:cNvSpPr txBox="1"/>
            <p:nvPr/>
          </p:nvSpPr>
          <p:spPr>
            <a:xfrm>
              <a:off x="1088880" y="1304930"/>
              <a:ext cx="569645" cy="4604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ea typeface="黑体" panose="02010609060101010101" charset="-122"/>
                  <a:cs typeface="Arial" panose="020B0604020202020204" pitchFamily="34" charset="0"/>
                </a:rPr>
                <a:t>490</a:t>
              </a:r>
            </a:p>
          </p:txBody>
        </p:sp>
        <p:sp>
          <p:nvSpPr>
            <p:cNvPr id="220" name="TextBox 100"/>
            <p:cNvSpPr txBox="1"/>
            <p:nvPr/>
          </p:nvSpPr>
          <p:spPr>
            <a:xfrm>
              <a:off x="1088880" y="1041370"/>
              <a:ext cx="569645" cy="4604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ea typeface="黑体" panose="02010609060101010101" charset="-122"/>
                  <a:cs typeface="Arial" panose="020B0604020202020204" pitchFamily="34" charset="0"/>
                </a:rPr>
                <a:t>500</a:t>
              </a:r>
            </a:p>
          </p:txBody>
        </p:sp>
        <p:sp>
          <p:nvSpPr>
            <p:cNvPr id="221" name="TextBox 101"/>
            <p:cNvSpPr txBox="1"/>
            <p:nvPr/>
          </p:nvSpPr>
          <p:spPr>
            <a:xfrm>
              <a:off x="1088880" y="750820"/>
              <a:ext cx="569645" cy="4604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ea typeface="黑体" panose="02010609060101010101" charset="-122"/>
                  <a:cs typeface="Arial" panose="020B0604020202020204" pitchFamily="34" charset="0"/>
                </a:rPr>
                <a:t>510</a:t>
              </a:r>
            </a:p>
          </p:txBody>
        </p:sp>
        <p:sp>
          <p:nvSpPr>
            <p:cNvPr id="222" name="TextBox 102"/>
            <p:cNvSpPr txBox="1"/>
            <p:nvPr/>
          </p:nvSpPr>
          <p:spPr>
            <a:xfrm>
              <a:off x="1088880" y="482497"/>
              <a:ext cx="569645" cy="4604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ea typeface="黑体" panose="02010609060101010101" charset="-122"/>
                  <a:cs typeface="Arial" panose="020B0604020202020204" pitchFamily="34" charset="0"/>
                </a:rPr>
                <a:t>520</a:t>
              </a:r>
            </a:p>
          </p:txBody>
        </p:sp>
        <p:sp>
          <p:nvSpPr>
            <p:cNvPr id="223" name="TextBox 11287"/>
            <p:cNvSpPr txBox="1"/>
            <p:nvPr/>
          </p:nvSpPr>
          <p:spPr>
            <a:xfrm>
              <a:off x="1789346" y="4651819"/>
              <a:ext cx="698562" cy="4604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ea typeface="黑体" panose="02010609060101010101" charset="-122"/>
                  <a:cs typeface="Arial" panose="020B0604020202020204" pitchFamily="34" charset="0"/>
                </a:rPr>
                <a:t>2006</a:t>
              </a:r>
            </a:p>
          </p:txBody>
        </p:sp>
        <p:sp>
          <p:nvSpPr>
            <p:cNvPr id="224" name="TextBox 115"/>
            <p:cNvSpPr txBox="1"/>
            <p:nvPr/>
          </p:nvSpPr>
          <p:spPr>
            <a:xfrm>
              <a:off x="2487908" y="4651819"/>
              <a:ext cx="698562" cy="4604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ea typeface="黑体" panose="02010609060101010101" charset="-122"/>
                  <a:cs typeface="Arial" panose="020B0604020202020204" pitchFamily="34" charset="0"/>
                </a:rPr>
                <a:t>2007</a:t>
              </a:r>
            </a:p>
          </p:txBody>
        </p:sp>
        <p:sp>
          <p:nvSpPr>
            <p:cNvPr id="225" name="TextBox 116"/>
            <p:cNvSpPr txBox="1"/>
            <p:nvPr/>
          </p:nvSpPr>
          <p:spPr>
            <a:xfrm>
              <a:off x="3175356" y="4651819"/>
              <a:ext cx="698562" cy="4604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ea typeface="黑体" panose="02010609060101010101" charset="-122"/>
                  <a:cs typeface="Arial" panose="020B0604020202020204" pitchFamily="34" charset="0"/>
                </a:rPr>
                <a:t>2008</a:t>
              </a:r>
            </a:p>
          </p:txBody>
        </p:sp>
        <p:sp>
          <p:nvSpPr>
            <p:cNvPr id="226" name="TextBox 117"/>
            <p:cNvSpPr txBox="1"/>
            <p:nvPr/>
          </p:nvSpPr>
          <p:spPr>
            <a:xfrm>
              <a:off x="3872331" y="4651819"/>
              <a:ext cx="698562" cy="4604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ea typeface="黑体" panose="02010609060101010101" charset="-122"/>
                  <a:cs typeface="Arial" panose="020B0604020202020204" pitchFamily="34" charset="0"/>
                </a:rPr>
                <a:t>2009</a:t>
              </a:r>
            </a:p>
          </p:txBody>
        </p:sp>
        <p:sp>
          <p:nvSpPr>
            <p:cNvPr id="227" name="TextBox 118"/>
            <p:cNvSpPr txBox="1"/>
            <p:nvPr/>
          </p:nvSpPr>
          <p:spPr>
            <a:xfrm>
              <a:off x="4569304" y="4651819"/>
              <a:ext cx="698562" cy="4604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ea typeface="黑体" panose="02010609060101010101" charset="-122"/>
                  <a:cs typeface="Arial" panose="020B0604020202020204" pitchFamily="34" charset="0"/>
                </a:rPr>
                <a:t>2010</a:t>
              </a:r>
            </a:p>
          </p:txBody>
        </p:sp>
        <p:sp>
          <p:nvSpPr>
            <p:cNvPr id="228" name="TextBox 119"/>
            <p:cNvSpPr txBox="1"/>
            <p:nvPr/>
          </p:nvSpPr>
          <p:spPr>
            <a:xfrm>
              <a:off x="5291681" y="4651819"/>
              <a:ext cx="698562" cy="4604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ea typeface="黑体" panose="02010609060101010101" charset="-122"/>
                  <a:cs typeface="Arial" panose="020B0604020202020204" pitchFamily="34" charset="0"/>
                </a:rPr>
                <a:t>2011</a:t>
              </a:r>
            </a:p>
          </p:txBody>
        </p:sp>
        <p:sp>
          <p:nvSpPr>
            <p:cNvPr id="229" name="TextBox 120"/>
            <p:cNvSpPr txBox="1"/>
            <p:nvPr/>
          </p:nvSpPr>
          <p:spPr>
            <a:xfrm>
              <a:off x="5974367" y="4651819"/>
              <a:ext cx="698562" cy="4604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ea typeface="黑体" panose="02010609060101010101" charset="-122"/>
                  <a:cs typeface="Arial" panose="020B0604020202020204" pitchFamily="34" charset="0"/>
                </a:rPr>
                <a:t>2012</a:t>
              </a:r>
            </a:p>
          </p:txBody>
        </p:sp>
        <p:sp>
          <p:nvSpPr>
            <p:cNvPr id="230" name="TextBox 11288"/>
            <p:cNvSpPr txBox="1"/>
            <p:nvPr/>
          </p:nvSpPr>
          <p:spPr>
            <a:xfrm>
              <a:off x="6868208" y="4693099"/>
              <a:ext cx="690941" cy="4604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0" kern="1200" cap="none" spc="0" normalizeH="0" baseline="0" noProof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年份</a:t>
              </a:r>
            </a:p>
          </p:txBody>
        </p:sp>
        <p:sp>
          <p:nvSpPr>
            <p:cNvPr id="231" name="TextBox 122"/>
            <p:cNvSpPr txBox="1"/>
            <p:nvPr/>
          </p:nvSpPr>
          <p:spPr>
            <a:xfrm>
              <a:off x="881851" y="-109717"/>
              <a:ext cx="1580020" cy="4604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0" kern="1200" cap="none" spc="0" normalizeH="0" baseline="0" noProof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参赛队伍</a:t>
              </a: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/</a:t>
              </a:r>
              <a:r>
                <a:rPr kumimoji="0" lang="zh-CN" altLang="en-US" sz="2000" b="0" kern="1200" cap="none" spc="0" normalizeH="0" baseline="0" noProof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支</a:t>
              </a:r>
            </a:p>
          </p:txBody>
        </p:sp>
        <p:cxnSp>
          <p:nvCxnSpPr>
            <p:cNvPr id="232" name="直接连接符 231"/>
            <p:cNvCxnSpPr/>
            <p:nvPr/>
          </p:nvCxnSpPr>
          <p:spPr>
            <a:xfrm>
              <a:off x="1670273" y="2683061"/>
              <a:ext cx="5382101" cy="0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3" name="矩形 232"/>
          <p:cNvSpPr/>
          <p:nvPr/>
        </p:nvSpPr>
        <p:spPr bwMode="auto">
          <a:xfrm rot="16200000">
            <a:off x="2760663" y="5180013"/>
            <a:ext cx="1331913" cy="249238"/>
          </a:xfrm>
          <a:prstGeom prst="rect">
            <a:avLst/>
          </a:prstGeom>
          <a:solidFill>
            <a:srgbClr val="99CCFF"/>
          </a:solidFill>
          <a:ln w="12700">
            <a:noFill/>
            <a:miter lim="800000"/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34" name="TextBox 104"/>
          <p:cNvSpPr txBox="1"/>
          <p:nvPr/>
        </p:nvSpPr>
        <p:spPr>
          <a:xfrm>
            <a:off x="3143250" y="4257675"/>
            <a:ext cx="569595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rtl="0">
              <a:lnSpc>
                <a:spcPct val="12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0" kern="1200" cap="none" spc="0" normalizeH="0" baseline="0" noProof="0" dirty="0">
                <a:solidFill>
                  <a:schemeClr val="tx1"/>
                </a:solidFill>
                <a:ea typeface="黑体" panose="02010609060101010101" charset="-122"/>
                <a:cs typeface="Arial" panose="020B0604020202020204" pitchFamily="34" charset="0"/>
              </a:rPr>
              <a:t>426</a:t>
            </a:r>
          </a:p>
        </p:txBody>
      </p:sp>
      <p:sp>
        <p:nvSpPr>
          <p:cNvPr id="235" name="矩形 234"/>
          <p:cNvSpPr/>
          <p:nvPr/>
        </p:nvSpPr>
        <p:spPr bwMode="auto">
          <a:xfrm rot="16200000">
            <a:off x="3934619" y="5649119"/>
            <a:ext cx="388938" cy="247650"/>
          </a:xfrm>
          <a:prstGeom prst="rect">
            <a:avLst/>
          </a:prstGeom>
          <a:solidFill>
            <a:srgbClr val="99CCFF"/>
          </a:solidFill>
          <a:ln w="12700">
            <a:noFill/>
            <a:miter lim="800000"/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36" name="TextBox 145"/>
          <p:cNvSpPr txBox="1"/>
          <p:nvPr/>
        </p:nvSpPr>
        <p:spPr>
          <a:xfrm>
            <a:off x="3846513" y="5186363"/>
            <a:ext cx="569595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rtl="0">
              <a:lnSpc>
                <a:spcPct val="12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0" kern="1200" cap="none" spc="0" normalizeH="0" baseline="0" noProof="0" dirty="0">
                <a:solidFill>
                  <a:schemeClr val="tx1"/>
                </a:solidFill>
                <a:ea typeface="黑体" panose="02010609060101010101" charset="-122"/>
                <a:cs typeface="Arial" panose="020B0604020202020204" pitchFamily="34" charset="0"/>
              </a:rPr>
              <a:t>394</a:t>
            </a:r>
          </a:p>
        </p:txBody>
      </p:sp>
      <p:sp>
        <p:nvSpPr>
          <p:cNvPr id="237" name="矩形 236"/>
          <p:cNvSpPr/>
          <p:nvPr/>
        </p:nvSpPr>
        <p:spPr bwMode="auto">
          <a:xfrm rot="16200000">
            <a:off x="3569494" y="4574381"/>
            <a:ext cx="2530475" cy="249238"/>
          </a:xfrm>
          <a:prstGeom prst="rect">
            <a:avLst/>
          </a:prstGeom>
          <a:solidFill>
            <a:srgbClr val="99CCFF"/>
          </a:solidFill>
          <a:ln w="12700">
            <a:noFill/>
            <a:miter lim="800000"/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38" name="TextBox 147"/>
          <p:cNvSpPr txBox="1"/>
          <p:nvPr/>
        </p:nvSpPr>
        <p:spPr>
          <a:xfrm>
            <a:off x="4546600" y="3044825"/>
            <a:ext cx="569595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rtl="0">
              <a:lnSpc>
                <a:spcPct val="12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0" kern="1200" cap="none" spc="0" normalizeH="0" baseline="0" noProof="0" dirty="0">
                <a:solidFill>
                  <a:schemeClr val="tx1"/>
                </a:solidFill>
                <a:ea typeface="黑体" panose="02010609060101010101" charset="-122"/>
                <a:cs typeface="Arial" panose="020B0604020202020204" pitchFamily="34" charset="0"/>
              </a:rPr>
              <a:t>468</a:t>
            </a:r>
          </a:p>
        </p:txBody>
      </p:sp>
      <p:sp>
        <p:nvSpPr>
          <p:cNvPr id="239" name="矩形 238"/>
          <p:cNvSpPr/>
          <p:nvPr/>
        </p:nvSpPr>
        <p:spPr bwMode="auto">
          <a:xfrm rot="16200000">
            <a:off x="4471194" y="4775994"/>
            <a:ext cx="2149475" cy="249238"/>
          </a:xfrm>
          <a:prstGeom prst="rect">
            <a:avLst/>
          </a:prstGeom>
          <a:solidFill>
            <a:srgbClr val="99CCFF"/>
          </a:solidFill>
          <a:ln w="12700">
            <a:noFill/>
            <a:miter lim="800000"/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40" name="TextBox 153"/>
          <p:cNvSpPr txBox="1"/>
          <p:nvPr/>
        </p:nvSpPr>
        <p:spPr>
          <a:xfrm>
            <a:off x="5260975" y="3446463"/>
            <a:ext cx="569595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rtl="0">
              <a:lnSpc>
                <a:spcPct val="12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0" kern="1200" cap="none" spc="0" normalizeH="0" baseline="0" noProof="0" dirty="0">
                <a:solidFill>
                  <a:schemeClr val="tx1"/>
                </a:solidFill>
                <a:ea typeface="黑体" panose="02010609060101010101" charset="-122"/>
                <a:cs typeface="Arial" panose="020B0604020202020204" pitchFamily="34" charset="0"/>
              </a:rPr>
              <a:t>454</a:t>
            </a:r>
          </a:p>
        </p:txBody>
      </p:sp>
      <p:sp>
        <p:nvSpPr>
          <p:cNvPr id="241" name="矩形 240"/>
          <p:cNvSpPr/>
          <p:nvPr/>
        </p:nvSpPr>
        <p:spPr bwMode="auto">
          <a:xfrm rot="16200000">
            <a:off x="4684713" y="4278313"/>
            <a:ext cx="3130550" cy="247650"/>
          </a:xfrm>
          <a:prstGeom prst="rect">
            <a:avLst/>
          </a:prstGeom>
          <a:solidFill>
            <a:srgbClr val="99CCFF"/>
          </a:solidFill>
          <a:ln w="12700">
            <a:noFill/>
            <a:miter lim="800000"/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42" name="TextBox 155"/>
          <p:cNvSpPr txBox="1"/>
          <p:nvPr/>
        </p:nvSpPr>
        <p:spPr>
          <a:xfrm>
            <a:off x="5962650" y="2444750"/>
            <a:ext cx="569595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rtl="0">
              <a:lnSpc>
                <a:spcPct val="12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0" kern="1200" cap="none" spc="0" normalizeH="0" baseline="0" noProof="0" dirty="0">
                <a:solidFill>
                  <a:schemeClr val="tx1"/>
                </a:solidFill>
                <a:ea typeface="黑体" panose="02010609060101010101" charset="-122"/>
                <a:cs typeface="Arial" panose="020B0604020202020204" pitchFamily="34" charset="0"/>
              </a:rPr>
              <a:t>489</a:t>
            </a:r>
          </a:p>
        </p:txBody>
      </p:sp>
      <p:sp>
        <p:nvSpPr>
          <p:cNvPr id="243" name="矩形 242"/>
          <p:cNvSpPr/>
          <p:nvPr/>
        </p:nvSpPr>
        <p:spPr bwMode="auto">
          <a:xfrm rot="16200000">
            <a:off x="5241925" y="4133850"/>
            <a:ext cx="3417888" cy="249238"/>
          </a:xfrm>
          <a:prstGeom prst="rect">
            <a:avLst/>
          </a:prstGeom>
          <a:solidFill>
            <a:srgbClr val="99CCFF"/>
          </a:solidFill>
          <a:ln w="12700">
            <a:noFill/>
            <a:miter lim="800000"/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44" name="TextBox 157"/>
          <p:cNvSpPr txBox="1"/>
          <p:nvPr/>
        </p:nvSpPr>
        <p:spPr>
          <a:xfrm>
            <a:off x="6656388" y="2174875"/>
            <a:ext cx="569595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rtl="0">
              <a:lnSpc>
                <a:spcPct val="12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0" kern="1200" cap="none" spc="0" normalizeH="0" baseline="0" noProof="0" dirty="0">
                <a:solidFill>
                  <a:schemeClr val="tx1"/>
                </a:solidFill>
                <a:ea typeface="黑体" panose="02010609060101010101" charset="-122"/>
                <a:cs typeface="Arial" panose="020B0604020202020204" pitchFamily="34" charset="0"/>
              </a:rPr>
              <a:t>499</a:t>
            </a:r>
          </a:p>
        </p:txBody>
      </p:sp>
      <p:sp>
        <p:nvSpPr>
          <p:cNvPr id="245" name="矩形 244"/>
          <p:cNvSpPr/>
          <p:nvPr/>
        </p:nvSpPr>
        <p:spPr bwMode="auto">
          <a:xfrm rot="16200000">
            <a:off x="5659438" y="3849688"/>
            <a:ext cx="3992563" cy="249238"/>
          </a:xfrm>
          <a:prstGeom prst="rect">
            <a:avLst/>
          </a:prstGeom>
          <a:solidFill>
            <a:srgbClr val="99CCFF"/>
          </a:solidFill>
          <a:ln w="12700">
            <a:noFill/>
            <a:miter lim="800000"/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46" name="TextBox 159"/>
          <p:cNvSpPr txBox="1"/>
          <p:nvPr/>
        </p:nvSpPr>
        <p:spPr>
          <a:xfrm>
            <a:off x="7346950" y="1614488"/>
            <a:ext cx="569595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rtl="0">
              <a:lnSpc>
                <a:spcPct val="12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0" kern="1200" cap="none" spc="0" normalizeH="0" baseline="0" noProof="0" dirty="0">
                <a:solidFill>
                  <a:schemeClr val="tx1"/>
                </a:solidFill>
                <a:ea typeface="黑体" panose="02010609060101010101" charset="-122"/>
                <a:cs typeface="Arial" panose="020B0604020202020204" pitchFamily="34" charset="0"/>
              </a:rPr>
              <a:t>519</a:t>
            </a:r>
          </a:p>
        </p:txBody>
      </p:sp>
      <p:sp>
        <p:nvSpPr>
          <p:cNvPr id="247" name="椭圆 246"/>
          <p:cNvSpPr/>
          <p:nvPr/>
        </p:nvSpPr>
        <p:spPr bwMode="auto">
          <a:xfrm>
            <a:off x="3382963" y="4602163"/>
            <a:ext cx="90488" cy="92075"/>
          </a:xfrm>
          <a:prstGeom prst="ellipse">
            <a:avLst/>
          </a:prstGeom>
          <a:solidFill>
            <a:srgbClr val="FF0000"/>
          </a:solidFill>
          <a:ln w="19050">
            <a:noFill/>
            <a:miter lim="800000"/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48" name="椭圆 247"/>
          <p:cNvSpPr/>
          <p:nvPr/>
        </p:nvSpPr>
        <p:spPr bwMode="auto">
          <a:xfrm>
            <a:off x="4083050" y="5548313"/>
            <a:ext cx="90488" cy="92075"/>
          </a:xfrm>
          <a:prstGeom prst="ellipse">
            <a:avLst/>
          </a:prstGeom>
          <a:solidFill>
            <a:srgbClr val="FF0000"/>
          </a:solidFill>
          <a:ln w="19050">
            <a:noFill/>
            <a:miter lim="800000"/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49" name="椭圆 248"/>
          <p:cNvSpPr/>
          <p:nvPr/>
        </p:nvSpPr>
        <p:spPr bwMode="auto">
          <a:xfrm>
            <a:off x="4789488" y="3400425"/>
            <a:ext cx="90488" cy="92075"/>
          </a:xfrm>
          <a:prstGeom prst="ellipse">
            <a:avLst/>
          </a:prstGeom>
          <a:solidFill>
            <a:srgbClr val="FF0000"/>
          </a:solidFill>
          <a:ln w="19050">
            <a:noFill/>
            <a:miter lim="800000"/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50" name="椭圆 249"/>
          <p:cNvSpPr/>
          <p:nvPr/>
        </p:nvSpPr>
        <p:spPr bwMode="auto">
          <a:xfrm>
            <a:off x="5497513" y="3784600"/>
            <a:ext cx="90488" cy="90488"/>
          </a:xfrm>
          <a:prstGeom prst="ellipse">
            <a:avLst/>
          </a:prstGeom>
          <a:solidFill>
            <a:srgbClr val="FF0000"/>
          </a:solidFill>
          <a:ln w="19050">
            <a:noFill/>
            <a:miter lim="800000"/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51" name="椭圆 250"/>
          <p:cNvSpPr/>
          <p:nvPr/>
        </p:nvSpPr>
        <p:spPr bwMode="auto">
          <a:xfrm>
            <a:off x="6205538" y="2782888"/>
            <a:ext cx="90488" cy="92075"/>
          </a:xfrm>
          <a:prstGeom prst="ellipse">
            <a:avLst/>
          </a:prstGeom>
          <a:solidFill>
            <a:srgbClr val="FF0000"/>
          </a:solidFill>
          <a:ln w="19050">
            <a:noFill/>
            <a:miter lim="800000"/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52" name="椭圆 251"/>
          <p:cNvSpPr/>
          <p:nvPr/>
        </p:nvSpPr>
        <p:spPr bwMode="auto">
          <a:xfrm>
            <a:off x="6905625" y="2503488"/>
            <a:ext cx="90488" cy="92075"/>
          </a:xfrm>
          <a:prstGeom prst="ellipse">
            <a:avLst/>
          </a:prstGeom>
          <a:solidFill>
            <a:srgbClr val="FF0000"/>
          </a:solidFill>
          <a:ln w="19050">
            <a:noFill/>
            <a:miter lim="800000"/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53" name="椭圆 252"/>
          <p:cNvSpPr/>
          <p:nvPr/>
        </p:nvSpPr>
        <p:spPr bwMode="auto">
          <a:xfrm>
            <a:off x="7610475" y="1931988"/>
            <a:ext cx="90488" cy="92075"/>
          </a:xfrm>
          <a:prstGeom prst="ellipse">
            <a:avLst/>
          </a:prstGeom>
          <a:solidFill>
            <a:srgbClr val="FF0000"/>
          </a:solidFill>
          <a:ln w="19050">
            <a:noFill/>
            <a:miter lim="800000"/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黑体" panose="02010609060101010101" charset="-122"/>
              <a:cs typeface="Arial" panose="020B0604020202020204" pitchFamily="34" charset="0"/>
            </a:endParaRPr>
          </a:p>
        </p:txBody>
      </p:sp>
      <p:cxnSp>
        <p:nvCxnSpPr>
          <p:cNvPr id="254" name="直接连接符 253"/>
          <p:cNvCxnSpPr/>
          <p:nvPr/>
        </p:nvCxnSpPr>
        <p:spPr>
          <a:xfrm>
            <a:off x="3429000" y="4654550"/>
            <a:ext cx="701675" cy="946150"/>
          </a:xfrm>
          <a:prstGeom prst="line">
            <a:avLst/>
          </a:prstGeom>
          <a:ln w="28575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5" name="直接连接符 254"/>
          <p:cNvCxnSpPr>
            <a:stCxn id="237" idx="3"/>
            <a:endCxn id="236" idx="2"/>
          </p:cNvCxnSpPr>
          <p:nvPr/>
        </p:nvCxnSpPr>
        <p:spPr>
          <a:xfrm flipH="1">
            <a:off x="4131945" y="3433763"/>
            <a:ext cx="703580" cy="2212975"/>
          </a:xfrm>
          <a:prstGeom prst="line">
            <a:avLst/>
          </a:prstGeom>
          <a:ln w="28575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7" name="直接连接符 256"/>
          <p:cNvCxnSpPr>
            <a:stCxn id="237" idx="3"/>
            <a:endCxn id="239" idx="3"/>
          </p:cNvCxnSpPr>
          <p:nvPr/>
        </p:nvCxnSpPr>
        <p:spPr>
          <a:xfrm>
            <a:off x="4835208" y="3433763"/>
            <a:ext cx="711200" cy="391795"/>
          </a:xfrm>
          <a:prstGeom prst="line">
            <a:avLst/>
          </a:prstGeom>
          <a:ln w="28575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2" name="圆角矩形标注 261"/>
          <p:cNvSpPr/>
          <p:nvPr/>
        </p:nvSpPr>
        <p:spPr bwMode="auto">
          <a:xfrm>
            <a:off x="9072880" y="2559050"/>
            <a:ext cx="2873375" cy="1056005"/>
          </a:xfrm>
          <a:prstGeom prst="wedgeRoundRectCallout">
            <a:avLst>
              <a:gd name="adj1" fmla="val -14117"/>
              <a:gd name="adj2" fmla="val 73921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这种统计图叫做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折线统计图。</a:t>
            </a:r>
          </a:p>
        </p:txBody>
      </p:sp>
      <p:cxnSp>
        <p:nvCxnSpPr>
          <p:cNvPr id="263" name="直接连接符 262"/>
          <p:cNvCxnSpPr>
            <a:endCxn id="251" idx="7"/>
          </p:cNvCxnSpPr>
          <p:nvPr/>
        </p:nvCxnSpPr>
        <p:spPr>
          <a:xfrm flipV="1">
            <a:off x="5561965" y="2796540"/>
            <a:ext cx="721360" cy="1029335"/>
          </a:xfrm>
          <a:prstGeom prst="line">
            <a:avLst/>
          </a:prstGeom>
          <a:ln w="28575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4" name="直接连接符 263"/>
          <p:cNvCxnSpPr>
            <a:endCxn id="252" idx="7"/>
          </p:cNvCxnSpPr>
          <p:nvPr/>
        </p:nvCxnSpPr>
        <p:spPr>
          <a:xfrm flipV="1">
            <a:off x="6247130" y="2517140"/>
            <a:ext cx="735965" cy="320040"/>
          </a:xfrm>
          <a:prstGeom prst="line">
            <a:avLst/>
          </a:prstGeom>
          <a:ln w="28575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5" name="直接连接符 264"/>
          <p:cNvCxnSpPr>
            <a:endCxn id="253" idx="4"/>
          </p:cNvCxnSpPr>
          <p:nvPr/>
        </p:nvCxnSpPr>
        <p:spPr>
          <a:xfrm flipV="1">
            <a:off x="6996430" y="2024380"/>
            <a:ext cx="659765" cy="502285"/>
          </a:xfrm>
          <a:prstGeom prst="line">
            <a:avLst/>
          </a:prstGeom>
          <a:ln w="28575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 descr="小绿人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81820" y="3610928"/>
            <a:ext cx="2560638" cy="2435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0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3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6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9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2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5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3" grpId="0" bldLvl="0" animBg="1"/>
      <p:bldP spid="233" grpId="1" bldLvl="0" animBg="1"/>
      <p:bldP spid="234" grpId="0"/>
      <p:bldP spid="235" grpId="0" bldLvl="0" animBg="1"/>
      <p:bldP spid="235" grpId="1" bldLvl="0" animBg="1"/>
      <p:bldP spid="236" grpId="0"/>
      <p:bldP spid="237" grpId="0" bldLvl="0" animBg="1"/>
      <p:bldP spid="237" grpId="1" bldLvl="0" animBg="1"/>
      <p:bldP spid="238" grpId="0"/>
      <p:bldP spid="239" grpId="0" bldLvl="0" animBg="1"/>
      <p:bldP spid="239" grpId="1" bldLvl="0" animBg="1"/>
      <p:bldP spid="240" grpId="0"/>
      <p:bldP spid="241" grpId="0" bldLvl="0" animBg="1"/>
      <p:bldP spid="241" grpId="1" bldLvl="0" animBg="1"/>
      <p:bldP spid="242" grpId="0"/>
      <p:bldP spid="243" grpId="0" bldLvl="0" animBg="1"/>
      <p:bldP spid="243" grpId="1" bldLvl="0" animBg="1"/>
      <p:bldP spid="244" grpId="0"/>
      <p:bldP spid="245" grpId="0" bldLvl="0" animBg="1"/>
      <p:bldP spid="245" grpId="1" bldLvl="0" animBg="1"/>
      <p:bldP spid="246" grpId="0"/>
      <p:bldP spid="247" grpId="0" bldLvl="0" animBg="1"/>
      <p:bldP spid="248" grpId="0" bldLvl="0" animBg="1"/>
      <p:bldP spid="249" grpId="0" bldLvl="0" animBg="1"/>
      <p:bldP spid="250" grpId="0" bldLvl="0" animBg="1"/>
      <p:bldP spid="251" grpId="0" bldLvl="0" animBg="1"/>
      <p:bldP spid="252" grpId="0" bldLvl="0" animBg="1"/>
      <p:bldP spid="253" grpId="0" bldLvl="0" animBg="1"/>
      <p:bldP spid="262" grpId="0" animBg="1"/>
      <p:bldP spid="262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3333750" y="1266825"/>
            <a:ext cx="714883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</a:t>
            </a:r>
            <a:r>
              <a:rPr lang="zh-CN" altLang="zh-CN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制作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折线统计图</a:t>
            </a:r>
            <a:r>
              <a:rPr lang="zh-CN" altLang="zh-CN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时</a:t>
            </a:r>
            <a:r>
              <a:rPr lang="zh-CN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应该注意些什么呢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?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898525" y="1932940"/>
            <a:ext cx="10486390" cy="52197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zh-CN" sz="2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横轴</a:t>
            </a:r>
            <a:r>
              <a:rPr lang="zh-CN" altLang="zh-CN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上一般用于标明时间的前后</a:t>
            </a:r>
            <a:r>
              <a: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zh-CN" altLang="zh-CN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每个时间段都要平均分。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897255" y="2631440"/>
            <a:ext cx="10486390" cy="95313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zh-CN" sz="2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纵轴</a:t>
            </a:r>
            <a:r>
              <a:rPr lang="zh-CN" altLang="zh-CN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上需要标明数据</a:t>
            </a:r>
            <a:r>
              <a: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zh-CN" altLang="zh-CN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单位长度表示的数据大小要一致</a:t>
            </a:r>
            <a:r>
              <a: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zh-CN" altLang="zh-CN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一般最高数据比统计到的最高数据稍高一些</a:t>
            </a:r>
            <a:r>
              <a:rPr lang="en-US" altLang="zh-CN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zh-CN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和条形统计图相同</a:t>
            </a:r>
            <a:r>
              <a:rPr lang="en-US" altLang="zh-CN" sz="2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2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898525" y="3741420"/>
            <a:ext cx="10486390" cy="138366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zh-CN" sz="2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描</a:t>
            </a:r>
            <a:r>
              <a:rPr lang="zh-CN" altLang="zh-CN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点、连线</a:t>
            </a:r>
            <a:r>
              <a: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zh-CN" altLang="zh-CN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要看清横轴、纵轴进行描点</a:t>
            </a:r>
            <a:r>
              <a: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zh-CN" altLang="zh-CN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当纵轴上的数据没有直接对应时</a:t>
            </a:r>
            <a:r>
              <a: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zh-CN" altLang="zh-CN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要在纵轴上平分后再点</a:t>
            </a:r>
            <a:r>
              <a: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r>
              <a:rPr lang="zh-CN" altLang="zh-CN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在点与点之间连线时不能漏掉或连错。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897255" y="5239385"/>
            <a:ext cx="10486390" cy="95313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zh-CN" sz="2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标注</a:t>
            </a:r>
            <a:r>
              <a:rPr lang="zh-CN" altLang="zh-CN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数据时</a:t>
            </a:r>
            <a:r>
              <a: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zh-CN" altLang="zh-CN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要在所描的点的上边或下边写上数据</a:t>
            </a:r>
            <a:r>
              <a: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zh-CN" altLang="zh-CN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不要写在折线上。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 animBg="1" autoUpdateAnimBg="0"/>
      <p:bldP spid="10245" grpId="0" bldLvl="0" animBg="1" autoUpdateAnimBg="0"/>
      <p:bldP spid="10" grpId="0" bldLvl="0" animBg="1" autoUpdateAnimBg="0"/>
      <p:bldP spid="11" grpId="0" bldLvl="0" animBg="1" autoUpdateAnimBg="0"/>
      <p:bldP spid="12" grpId="0" bldLvl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 descr="小绿人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43795" y="4212273"/>
            <a:ext cx="2560638" cy="2435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1143403" y="1301135"/>
            <a:ext cx="61991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（1）你发现折线统计图有什么特点？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1261745" y="1799590"/>
            <a:ext cx="9219565" cy="95313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/>
            <a:r>
              <a:rPr lang="zh-CN" altLang="en-US" sz="2800" dirty="0" smtClean="0">
                <a:ea typeface="黑体" panose="02010609060101010101" charset="-122"/>
              </a:rPr>
              <a:t>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折线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统计图不仅能反映出数量的多少，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而且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能清晰地表示出数量的增减变化情况。</a:t>
            </a: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143635" y="2836545"/>
            <a:ext cx="9338310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（2）中国青少年机器人大赛参赛队伍的数量有什么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变化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，你有什么感想？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261110" y="3780790"/>
            <a:ext cx="9220200" cy="138366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l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/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统计图中可以看出，中国青少年机器人大赛参赛队伍的数量逐年增加，2007年和2009年略有减少。说明科技知识在青少年中的普及以及青少年对这项活动的热爱。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 animBg="1" autoUpdateAnimBg="0"/>
      <p:bldP spid="10245" grpId="0" bldLvl="0" animBg="1" autoUpdateAnimBg="0"/>
      <p:bldP spid="2" grpId="0" bldLvl="0" animBg="1" autoUpdateAnimBg="0"/>
      <p:bldP spid="9" grpId="0" bldLvl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>
          <a:xfrm>
            <a:off x="2753405" y="1497241"/>
            <a:ext cx="6685280" cy="5835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比较条形统计图和折线统计图的异同</a:t>
            </a:r>
          </a:p>
        </p:txBody>
      </p:sp>
      <p:sp>
        <p:nvSpPr>
          <p:cNvPr id="14" name="矩形 13"/>
          <p:cNvSpPr/>
          <p:nvPr/>
        </p:nvSpPr>
        <p:spPr>
          <a:xfrm>
            <a:off x="2579027" y="2245662"/>
            <a:ext cx="72742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条形统计图</a:t>
            </a:r>
            <a:r>
              <a:rPr lang="zh-CN" altLang="zh-CN" sz="3200" dirty="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可以看出</a:t>
            </a:r>
            <a:r>
              <a:rPr lang="zh-CN" altLang="en-US" sz="3200" dirty="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数据</a:t>
            </a:r>
            <a:r>
              <a:rPr lang="zh-CN" altLang="zh-CN" sz="3200" dirty="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数量的</a:t>
            </a:r>
            <a:r>
              <a:rPr lang="zh-CN" altLang="zh-CN" sz="3200" dirty="0" smtClean="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多少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18767" y="3353051"/>
            <a:ext cx="803447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zh-CN" sz="3200" dirty="0" smtClean="0">
                <a:solidFill>
                  <a:srgbClr val="00206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折线</a:t>
            </a:r>
            <a:r>
              <a:rPr lang="zh-CN" altLang="zh-CN" sz="3200" dirty="0">
                <a:solidFill>
                  <a:srgbClr val="00206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统计图的特点是既可以反映数据的多少</a:t>
            </a:r>
            <a:r>
              <a:rPr lang="en-US" altLang="zh-CN" sz="3200" dirty="0">
                <a:solidFill>
                  <a:srgbClr val="00206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3200" dirty="0">
                <a:solidFill>
                  <a:srgbClr val="00206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又能反映数据的增减变化。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矩形 16"/>
          <p:cNvSpPr/>
          <p:nvPr/>
        </p:nvSpPr>
        <p:spPr>
          <a:xfrm>
            <a:off x="1586037" y="3754076"/>
            <a:ext cx="8496944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25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zh-CN" sz="3200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18447" y="2663939"/>
            <a:ext cx="72742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2017</a:t>
            </a:r>
            <a:r>
              <a:rPr lang="zh-CN" altLang="zh-CN" sz="3200" dirty="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年的参赛队伍会</a:t>
            </a:r>
            <a:r>
              <a:rPr lang="zh-CN" altLang="zh-CN" sz="3200" dirty="0" smtClean="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更多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zh-CN" sz="3200" dirty="0">
              <a:solidFill>
                <a:srgbClr val="C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17675" y="4108450"/>
            <a:ext cx="9408160" cy="70675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228600">
              <a:lnSpc>
                <a:spcPct val="125000"/>
              </a:lnSpc>
              <a:spcAft>
                <a:spcPts val="0"/>
              </a:spcAft>
            </a:pPr>
            <a:r>
              <a:rPr lang="zh-CN" altLang="zh-CN" sz="3200" dirty="0" smtClean="0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折线</a:t>
            </a:r>
            <a:r>
              <a:rPr lang="zh-CN" altLang="zh-CN" sz="3200" dirty="0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统计图能让我们更好地预测将来的变化情况。</a:t>
            </a:r>
          </a:p>
        </p:txBody>
      </p:sp>
      <p:sp>
        <p:nvSpPr>
          <p:cNvPr id="2" name="矩形 1"/>
          <p:cNvSpPr/>
          <p:nvPr/>
        </p:nvSpPr>
        <p:spPr>
          <a:xfrm>
            <a:off x="528365" y="1533436"/>
            <a:ext cx="1138428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indent="228600" algn="l">
              <a:lnSpc>
                <a:spcPct val="125000"/>
              </a:lnSpc>
              <a:spcAft>
                <a:spcPts val="0"/>
              </a:spcAft>
            </a:pPr>
            <a:r>
              <a:rPr lang="zh-CN" altLang="zh-CN" sz="3200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如果</a:t>
            </a:r>
            <a:r>
              <a:rPr lang="zh-CN" altLang="zh-CN" sz="32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让你预测一下</a:t>
            </a: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2017</a:t>
            </a:r>
            <a:r>
              <a:rPr lang="zh-CN" altLang="zh-CN" sz="32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年的参赛队伍会是多少</a:t>
            </a: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32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你有什么感想</a:t>
            </a: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?</a:t>
            </a:r>
            <a:endParaRPr lang="zh-CN" altLang="en-US" sz="3200" dirty="0" smtClean="0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7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188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190" name="图片 18" descr="图片8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91" name="图片 19" descr="xzgj"/>
              <p:cNvPicPr>
                <a:picLocks noChangeAspect="1"/>
              </p:cNvPicPr>
              <p:nvPr/>
            </p:nvPicPr>
            <p:blipFill>
              <a:blip r:embed="rId8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89" name="图片 17" descr="xkdr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MH_Other_1"/>
          <p:cNvSpPr/>
          <p:nvPr>
            <p:custDataLst>
              <p:tags r:id="rId1"/>
            </p:custDataLst>
          </p:nvPr>
        </p:nvSpPr>
        <p:spPr>
          <a:xfrm rot="20387656">
            <a:off x="766989" y="149901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MH_SubTitle_1"/>
          <p:cNvSpPr/>
          <p:nvPr>
            <p:custDataLst>
              <p:tags r:id="rId2"/>
            </p:custDataLst>
          </p:nvPr>
        </p:nvSpPr>
        <p:spPr>
          <a:xfrm rot="20976448">
            <a:off x="395746" y="224072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MH_Other_2"/>
          <p:cNvSpPr/>
          <p:nvPr>
            <p:custDataLst>
              <p:tags r:id="rId3"/>
            </p:custDataLst>
          </p:nvPr>
        </p:nvSpPr>
        <p:spPr>
          <a:xfrm rot="18620799">
            <a:off x="1130031" y="123545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14"/>
          <p:cNvSpPr txBox="1"/>
          <p:nvPr/>
        </p:nvSpPr>
        <p:spPr>
          <a:xfrm>
            <a:off x="2744276" y="1213846"/>
            <a:ext cx="87129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28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下面是我国农村居民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2005~2011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年每年人均纯收入情况统计图。</a:t>
            </a:r>
          </a:p>
        </p:txBody>
      </p:sp>
      <p:pic>
        <p:nvPicPr>
          <p:cNvPr id="7" name="r137.jpg" descr="id:2147511920;FounderCES"/>
          <p:cNvPicPr/>
          <p:nvPr/>
        </p:nvPicPr>
        <p:blipFill>
          <a:blip r:embed="rId10"/>
          <a:stretch>
            <a:fillRect/>
          </a:stretch>
        </p:blipFill>
        <p:spPr>
          <a:xfrm>
            <a:off x="4148432" y="1828631"/>
            <a:ext cx="6192687" cy="320066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582351" y="5029274"/>
            <a:ext cx="82809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我国农村居民年人均纯收入呈现什么变化趋势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?</a:t>
            </a:r>
            <a:endParaRPr lang="zh-CN" altLang="zh-CN" sz="2800" dirty="0">
              <a:solidFill>
                <a:srgbClr val="00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93947" y="5643850"/>
            <a:ext cx="1826141" cy="584775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上升</a:t>
            </a:r>
            <a:r>
              <a:rPr lang="zh-CN" altLang="en-US" sz="3200" dirty="0" smtClean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趋势</a:t>
            </a:r>
            <a:endParaRPr lang="zh-CN" altLang="en-US" sz="32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8" name="组合 7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7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188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190" name="图片 18" descr="图片8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91" name="图片 19" descr="xzgj"/>
              <p:cNvPicPr>
                <a:picLocks noChangeAspect="1"/>
              </p:cNvPicPr>
              <p:nvPr/>
            </p:nvPicPr>
            <p:blipFill>
              <a:blip r:embed="rId8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89" name="图片 17" descr="xkdr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MH_Other_1"/>
          <p:cNvSpPr/>
          <p:nvPr>
            <p:custDataLst>
              <p:tags r:id="rId1"/>
            </p:custDataLst>
          </p:nvPr>
        </p:nvSpPr>
        <p:spPr>
          <a:xfrm rot="20387656">
            <a:off x="766989" y="149901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MH_SubTitle_1"/>
          <p:cNvSpPr/>
          <p:nvPr>
            <p:custDataLst>
              <p:tags r:id="rId2"/>
            </p:custDataLst>
          </p:nvPr>
        </p:nvSpPr>
        <p:spPr>
          <a:xfrm rot="20976448">
            <a:off x="395746" y="224072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MH_Other_2"/>
          <p:cNvSpPr/>
          <p:nvPr>
            <p:custDataLst>
              <p:tags r:id="rId3"/>
            </p:custDataLst>
          </p:nvPr>
        </p:nvSpPr>
        <p:spPr>
          <a:xfrm rot="18620799">
            <a:off x="1130031" y="123545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14"/>
          <p:cNvSpPr txBox="1"/>
          <p:nvPr/>
        </p:nvSpPr>
        <p:spPr>
          <a:xfrm>
            <a:off x="2744276" y="1213846"/>
            <a:ext cx="87129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28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下面是我国农村居民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2005~2011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年每年人均纯收入情况统计图。</a:t>
            </a:r>
          </a:p>
        </p:txBody>
      </p:sp>
      <p:pic>
        <p:nvPicPr>
          <p:cNvPr id="7" name="r137.jpg" descr="id:2147511920;FounderCES"/>
          <p:cNvPicPr/>
          <p:nvPr/>
        </p:nvPicPr>
        <p:blipFill>
          <a:blip r:embed="rId10"/>
          <a:stretch>
            <a:fillRect/>
          </a:stretch>
        </p:blipFill>
        <p:spPr>
          <a:xfrm>
            <a:off x="4148432" y="1828631"/>
            <a:ext cx="6192687" cy="320066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658359" y="5148284"/>
            <a:ext cx="73109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28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2)</a:t>
            </a:r>
            <a:r>
              <a:rPr lang="zh-CN" altLang="zh-CN" sz="28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你还能提出什么数学问题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?</a:t>
            </a:r>
            <a:endParaRPr lang="zh-CN" altLang="zh-CN" sz="2800" dirty="0">
              <a:solidFill>
                <a:srgbClr val="000000"/>
              </a:solidFill>
              <a:effectLst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52954" y="5801345"/>
            <a:ext cx="6776214" cy="584775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例：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预测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2012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年人均纯收入是多少。</a:t>
            </a:r>
            <a:endParaRPr lang="zh-CN" altLang="zh-CN" sz="3200" dirty="0" smtClean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7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188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190" name="图片 18" descr="图片8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91" name="图片 19" descr="xzgj"/>
              <p:cNvPicPr>
                <a:picLocks noChangeAspect="1"/>
              </p:cNvPicPr>
              <p:nvPr/>
            </p:nvPicPr>
            <p:blipFill>
              <a:blip r:embed="rId8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89" name="图片 17" descr="xkdr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MH_Other_1"/>
          <p:cNvSpPr/>
          <p:nvPr>
            <p:custDataLst>
              <p:tags r:id="rId1"/>
            </p:custDataLst>
          </p:nvPr>
        </p:nvSpPr>
        <p:spPr>
          <a:xfrm rot="20387656">
            <a:off x="766989" y="149901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MH_SubTitle_1"/>
          <p:cNvSpPr/>
          <p:nvPr>
            <p:custDataLst>
              <p:tags r:id="rId2"/>
            </p:custDataLst>
          </p:nvPr>
        </p:nvSpPr>
        <p:spPr>
          <a:xfrm rot="20976448">
            <a:off x="395746" y="224072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MH_Other_2"/>
          <p:cNvSpPr/>
          <p:nvPr>
            <p:custDataLst>
              <p:tags r:id="rId3"/>
            </p:custDataLst>
          </p:nvPr>
        </p:nvSpPr>
        <p:spPr>
          <a:xfrm rot="18620799">
            <a:off x="1130031" y="123545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14"/>
          <p:cNvSpPr txBox="1"/>
          <p:nvPr/>
        </p:nvSpPr>
        <p:spPr>
          <a:xfrm>
            <a:off x="2744276" y="1213846"/>
            <a:ext cx="87129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28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下面是我国农村居民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2005~2011</a:t>
            </a:r>
            <a:r>
              <a:rPr lang="zh-CN" altLang="en-US" sz="28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年每年人均纯收入情况统计图。</a:t>
            </a:r>
          </a:p>
        </p:txBody>
      </p:sp>
      <p:pic>
        <p:nvPicPr>
          <p:cNvPr id="7" name="r137.jpg" descr="id:2147511920;FounderCES"/>
          <p:cNvPicPr/>
          <p:nvPr/>
        </p:nvPicPr>
        <p:blipFill>
          <a:blip r:embed="rId10"/>
          <a:stretch>
            <a:fillRect/>
          </a:stretch>
        </p:blipFill>
        <p:spPr>
          <a:xfrm>
            <a:off x="4148432" y="1828631"/>
            <a:ext cx="6192687" cy="320066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301211" y="5260985"/>
            <a:ext cx="828152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         约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7500,</a:t>
            </a:r>
            <a:r>
              <a:rPr lang="zh-CN" altLang="en-US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因为年人均纯收入呈现逐渐上升的趋势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所以会比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2011</a:t>
            </a:r>
            <a:r>
              <a:rPr lang="zh-CN" altLang="en-US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年的多。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5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7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27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146553" y="589751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矩形 28"/>
          <p:cNvSpPr/>
          <p:nvPr/>
        </p:nvSpPr>
        <p:spPr>
          <a:xfrm>
            <a:off x="4772725" y="687919"/>
            <a:ext cx="50749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完成教材第105页“做一做”。</a:t>
            </a:r>
          </a:p>
        </p:txBody>
      </p:sp>
      <p:sp>
        <p:nvSpPr>
          <p:cNvPr id="15" name="矩形 14"/>
          <p:cNvSpPr/>
          <p:nvPr/>
        </p:nvSpPr>
        <p:spPr>
          <a:xfrm>
            <a:off x="1311280" y="1343417"/>
            <a:ext cx="904303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妈妈记录了陈东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0-10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岁的身高，根据下表中的数据绘制折线统计图。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1311564" y="3495618"/>
          <a:ext cx="9048804" cy="105695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754067"/>
                <a:gridCol w="754067"/>
                <a:gridCol w="754067"/>
                <a:gridCol w="754067"/>
                <a:gridCol w="754067"/>
                <a:gridCol w="754067"/>
                <a:gridCol w="754067"/>
                <a:gridCol w="754067"/>
                <a:gridCol w="754067"/>
                <a:gridCol w="754067"/>
                <a:gridCol w="754067"/>
                <a:gridCol w="754067"/>
              </a:tblGrid>
              <a:tr h="52847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528476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矩形 17"/>
          <p:cNvSpPr/>
          <p:nvPr/>
        </p:nvSpPr>
        <p:spPr>
          <a:xfrm>
            <a:off x="1203039" y="3500874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年龄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75047" y="4006671"/>
            <a:ext cx="7489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身高</a:t>
            </a:r>
            <a:r>
              <a:rPr lang="en-US" altLang="zh-CN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/</a:t>
            </a:r>
          </a:p>
          <a:p>
            <a:r>
              <a:rPr lang="en-US" altLang="zh-CN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cm</a:t>
            </a:r>
            <a:endParaRPr lang="zh-CN" altLang="en-US" sz="1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211151" y="3492163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0</a:t>
            </a:r>
            <a:endParaRPr lang="zh-CN" altLang="en-US" sz="3200" dirty="0"/>
          </a:p>
        </p:txBody>
      </p:sp>
      <p:sp>
        <p:nvSpPr>
          <p:cNvPr id="21" name="矩形 20"/>
          <p:cNvSpPr/>
          <p:nvPr/>
        </p:nvSpPr>
        <p:spPr>
          <a:xfrm>
            <a:off x="3003239" y="3492163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endParaRPr lang="zh-CN" altLang="en-US" sz="3200" dirty="0"/>
          </a:p>
        </p:txBody>
      </p:sp>
      <p:sp>
        <p:nvSpPr>
          <p:cNvPr id="22" name="矩形 21"/>
          <p:cNvSpPr/>
          <p:nvPr/>
        </p:nvSpPr>
        <p:spPr>
          <a:xfrm>
            <a:off x="3762311" y="3492163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endParaRPr lang="zh-CN" altLang="en-US" sz="3200" dirty="0"/>
          </a:p>
        </p:txBody>
      </p:sp>
      <p:sp>
        <p:nvSpPr>
          <p:cNvPr id="23" name="矩形 22"/>
          <p:cNvSpPr/>
          <p:nvPr/>
        </p:nvSpPr>
        <p:spPr>
          <a:xfrm>
            <a:off x="4515407" y="3492163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endParaRPr lang="zh-CN" altLang="en-US" sz="3200" dirty="0"/>
          </a:p>
        </p:txBody>
      </p:sp>
      <p:sp>
        <p:nvSpPr>
          <p:cNvPr id="24" name="矩形 23"/>
          <p:cNvSpPr/>
          <p:nvPr/>
        </p:nvSpPr>
        <p:spPr>
          <a:xfrm>
            <a:off x="5274479" y="3492163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</a:t>
            </a:r>
            <a:endParaRPr lang="zh-CN" altLang="en-US" sz="3200" dirty="0"/>
          </a:p>
        </p:txBody>
      </p:sp>
      <p:sp>
        <p:nvSpPr>
          <p:cNvPr id="25" name="矩形 24"/>
          <p:cNvSpPr/>
          <p:nvPr/>
        </p:nvSpPr>
        <p:spPr>
          <a:xfrm>
            <a:off x="6027575" y="3500874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</a:t>
            </a:r>
            <a:endParaRPr lang="zh-CN" altLang="en-US" sz="3200" dirty="0"/>
          </a:p>
        </p:txBody>
      </p:sp>
      <p:sp>
        <p:nvSpPr>
          <p:cNvPr id="26" name="矩形 25"/>
          <p:cNvSpPr/>
          <p:nvPr/>
        </p:nvSpPr>
        <p:spPr>
          <a:xfrm>
            <a:off x="6747655" y="3492163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6</a:t>
            </a:r>
            <a:endParaRPr lang="zh-CN" altLang="en-US" sz="3200" dirty="0"/>
          </a:p>
        </p:txBody>
      </p:sp>
      <p:sp>
        <p:nvSpPr>
          <p:cNvPr id="28" name="矩形 27"/>
          <p:cNvSpPr/>
          <p:nvPr/>
        </p:nvSpPr>
        <p:spPr>
          <a:xfrm>
            <a:off x="7539743" y="3492163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</a:t>
            </a:r>
            <a:endParaRPr lang="zh-CN" altLang="en-US" sz="3200" dirty="0"/>
          </a:p>
        </p:txBody>
      </p:sp>
      <p:sp>
        <p:nvSpPr>
          <p:cNvPr id="30" name="矩形 29"/>
          <p:cNvSpPr/>
          <p:nvPr/>
        </p:nvSpPr>
        <p:spPr>
          <a:xfrm>
            <a:off x="8298815" y="3492163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8</a:t>
            </a:r>
            <a:endParaRPr lang="zh-CN" altLang="en-US" sz="3200" dirty="0"/>
          </a:p>
        </p:txBody>
      </p:sp>
      <p:sp>
        <p:nvSpPr>
          <p:cNvPr id="31" name="矩形 30"/>
          <p:cNvSpPr/>
          <p:nvPr/>
        </p:nvSpPr>
        <p:spPr>
          <a:xfrm>
            <a:off x="9051911" y="3492163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9</a:t>
            </a:r>
            <a:endParaRPr lang="zh-CN" altLang="en-US" sz="3200" dirty="0"/>
          </a:p>
        </p:txBody>
      </p:sp>
      <p:sp>
        <p:nvSpPr>
          <p:cNvPr id="32" name="矩形 31"/>
          <p:cNvSpPr/>
          <p:nvPr/>
        </p:nvSpPr>
        <p:spPr>
          <a:xfrm>
            <a:off x="9699983" y="3492163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10</a:t>
            </a:r>
            <a:endParaRPr lang="zh-CN" altLang="en-US" sz="3200" dirty="0"/>
          </a:p>
        </p:txBody>
      </p:sp>
      <p:sp>
        <p:nvSpPr>
          <p:cNvPr id="35" name="矩形 34"/>
          <p:cNvSpPr/>
          <p:nvPr/>
        </p:nvSpPr>
        <p:spPr>
          <a:xfrm>
            <a:off x="2113760" y="3987508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50</a:t>
            </a:r>
            <a:endParaRPr lang="zh-CN" altLang="en-US" sz="3200" dirty="0"/>
          </a:p>
        </p:txBody>
      </p:sp>
      <p:sp>
        <p:nvSpPr>
          <p:cNvPr id="46" name="矩形 45"/>
          <p:cNvSpPr/>
          <p:nvPr/>
        </p:nvSpPr>
        <p:spPr>
          <a:xfrm>
            <a:off x="2905848" y="3987508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74</a:t>
            </a:r>
            <a:endParaRPr lang="zh-CN" altLang="en-US" sz="3200" dirty="0"/>
          </a:p>
        </p:txBody>
      </p:sp>
      <p:sp>
        <p:nvSpPr>
          <p:cNvPr id="47" name="矩形 46"/>
          <p:cNvSpPr/>
          <p:nvPr/>
        </p:nvSpPr>
        <p:spPr>
          <a:xfrm>
            <a:off x="3651311" y="3987508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85</a:t>
            </a:r>
            <a:endParaRPr lang="zh-CN" altLang="en-US" sz="3200" dirty="0"/>
          </a:p>
        </p:txBody>
      </p:sp>
      <p:sp>
        <p:nvSpPr>
          <p:cNvPr id="48" name="矩形 47"/>
          <p:cNvSpPr/>
          <p:nvPr/>
        </p:nvSpPr>
        <p:spPr>
          <a:xfrm>
            <a:off x="4418016" y="3987508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93</a:t>
            </a:r>
            <a:endParaRPr lang="zh-CN" altLang="en-US" sz="3200" dirty="0"/>
          </a:p>
        </p:txBody>
      </p:sp>
      <p:sp>
        <p:nvSpPr>
          <p:cNvPr id="49" name="矩形 48"/>
          <p:cNvSpPr/>
          <p:nvPr/>
        </p:nvSpPr>
        <p:spPr>
          <a:xfrm>
            <a:off x="5073722" y="3987508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101</a:t>
            </a:r>
            <a:endParaRPr lang="zh-CN" altLang="en-US" sz="3200" dirty="0"/>
          </a:p>
        </p:txBody>
      </p:sp>
      <p:sp>
        <p:nvSpPr>
          <p:cNvPr id="50" name="矩形 49"/>
          <p:cNvSpPr/>
          <p:nvPr/>
        </p:nvSpPr>
        <p:spPr>
          <a:xfrm>
            <a:off x="5811551" y="3996219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108</a:t>
            </a:r>
            <a:endParaRPr lang="zh-CN" altLang="en-US" sz="3200" dirty="0"/>
          </a:p>
        </p:txBody>
      </p:sp>
      <p:sp>
        <p:nvSpPr>
          <p:cNvPr id="51" name="矩形 50"/>
          <p:cNvSpPr/>
          <p:nvPr/>
        </p:nvSpPr>
        <p:spPr>
          <a:xfrm>
            <a:off x="6585890" y="3987508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115</a:t>
            </a:r>
            <a:endParaRPr lang="zh-CN" altLang="en-US" sz="3200" dirty="0"/>
          </a:p>
        </p:txBody>
      </p:sp>
      <p:sp>
        <p:nvSpPr>
          <p:cNvPr id="54" name="矩形 53"/>
          <p:cNvSpPr/>
          <p:nvPr/>
        </p:nvSpPr>
        <p:spPr>
          <a:xfrm>
            <a:off x="7323719" y="3996219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120</a:t>
            </a:r>
            <a:endParaRPr lang="zh-CN" altLang="en-US" sz="3200" dirty="0"/>
          </a:p>
        </p:txBody>
      </p:sp>
      <p:sp>
        <p:nvSpPr>
          <p:cNvPr id="55" name="矩形 54"/>
          <p:cNvSpPr/>
          <p:nvPr/>
        </p:nvSpPr>
        <p:spPr>
          <a:xfrm>
            <a:off x="8080309" y="3987508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130</a:t>
            </a:r>
            <a:endParaRPr lang="zh-CN" altLang="en-US" sz="3200" dirty="0"/>
          </a:p>
        </p:txBody>
      </p:sp>
      <p:sp>
        <p:nvSpPr>
          <p:cNvPr id="59" name="矩形 58"/>
          <p:cNvSpPr/>
          <p:nvPr/>
        </p:nvSpPr>
        <p:spPr>
          <a:xfrm>
            <a:off x="8818138" y="3996219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135</a:t>
            </a:r>
            <a:endParaRPr lang="zh-CN" altLang="en-US" sz="3200" dirty="0"/>
          </a:p>
        </p:txBody>
      </p:sp>
      <p:sp>
        <p:nvSpPr>
          <p:cNvPr id="60" name="矩形 59"/>
          <p:cNvSpPr/>
          <p:nvPr/>
        </p:nvSpPr>
        <p:spPr>
          <a:xfrm>
            <a:off x="9550252" y="3987785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141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5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7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27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146553" y="589751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矩形 28"/>
          <p:cNvSpPr/>
          <p:nvPr/>
        </p:nvSpPr>
        <p:spPr>
          <a:xfrm>
            <a:off x="4772725" y="687919"/>
            <a:ext cx="50749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完成教材第105页“做一做”。</a:t>
            </a:r>
          </a:p>
        </p:txBody>
      </p:sp>
      <p:sp>
        <p:nvSpPr>
          <p:cNvPr id="3" name="矩形 2"/>
          <p:cNvSpPr/>
          <p:nvPr/>
        </p:nvSpPr>
        <p:spPr>
          <a:xfrm>
            <a:off x="2814742" y="1192233"/>
            <a:ext cx="5301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陈东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0</a:t>
            </a:r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—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10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岁身高情况统计图</a:t>
            </a:r>
          </a:p>
        </p:txBody>
      </p:sp>
      <p:sp>
        <p:nvSpPr>
          <p:cNvPr id="9" name="矩形 8"/>
          <p:cNvSpPr/>
          <p:nvPr/>
        </p:nvSpPr>
        <p:spPr>
          <a:xfrm>
            <a:off x="2452660" y="6148819"/>
            <a:ext cx="6507307" cy="584775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0—1</a:t>
            </a:r>
            <a:r>
              <a:rPr lang="zh-CN" altLang="en-US" sz="3200" dirty="0">
                <a:latin typeface="+mn-ea"/>
                <a:ea typeface="+mn-ea"/>
              </a:rPr>
              <a:t>岁时长得最快</a:t>
            </a:r>
            <a:r>
              <a:rPr lang="en-US" altLang="zh-CN" sz="3200" dirty="0">
                <a:latin typeface="+mn-ea"/>
                <a:ea typeface="+mn-ea"/>
              </a:rPr>
              <a:t>,</a:t>
            </a:r>
            <a:r>
              <a:rPr lang="zh-CN" altLang="en-US" sz="3200" dirty="0">
                <a:latin typeface="+mn-ea"/>
                <a:ea typeface="+mn-ea"/>
              </a:rPr>
              <a:t>长了</a:t>
            </a:r>
            <a:r>
              <a:rPr lang="en-US" altLang="zh-CN" sz="3200" dirty="0">
                <a:latin typeface="+mn-ea"/>
                <a:ea typeface="+mn-ea"/>
              </a:rPr>
              <a:t>24</a:t>
            </a:r>
            <a:r>
              <a:rPr lang="zh-CN" altLang="en-US" sz="3200" dirty="0">
                <a:latin typeface="+mn-ea"/>
                <a:ea typeface="+mn-ea"/>
              </a:rPr>
              <a:t>厘米。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86288" y="5639286"/>
            <a:ext cx="90430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(1)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陈东哪一年长得最快？长了多少厘米？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grpSp>
        <p:nvGrpSpPr>
          <p:cNvPr id="27650" name="组合 4"/>
          <p:cNvGrpSpPr/>
          <p:nvPr/>
        </p:nvGrpSpPr>
        <p:grpSpPr>
          <a:xfrm>
            <a:off x="1481773" y="1076962"/>
            <a:ext cx="8237855" cy="4700268"/>
            <a:chOff x="1064594" y="470248"/>
            <a:chExt cx="8237388" cy="4699312"/>
          </a:xfrm>
        </p:grpSpPr>
        <p:grpSp>
          <p:nvGrpSpPr>
            <p:cNvPr id="27652" name="组合 6"/>
            <p:cNvGrpSpPr/>
            <p:nvPr/>
          </p:nvGrpSpPr>
          <p:grpSpPr>
            <a:xfrm>
              <a:off x="1657350" y="838200"/>
              <a:ext cx="7423253" cy="3881220"/>
              <a:chOff x="1652588" y="526478"/>
              <a:chExt cx="7423253" cy="3881220"/>
            </a:xfrm>
          </p:grpSpPr>
          <p:cxnSp>
            <p:nvCxnSpPr>
              <p:cNvPr id="11" name="直接箭头连接符 10"/>
              <p:cNvCxnSpPr/>
              <p:nvPr/>
            </p:nvCxnSpPr>
            <p:spPr>
              <a:xfrm>
                <a:off x="1656698" y="4400731"/>
                <a:ext cx="7419554" cy="6349"/>
              </a:xfrm>
              <a:prstGeom prst="straightConnector1">
                <a:avLst/>
              </a:prstGeom>
              <a:ln w="19050">
                <a:solidFill>
                  <a:srgbClr val="0066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箭头连接符 11"/>
              <p:cNvCxnSpPr/>
              <p:nvPr/>
            </p:nvCxnSpPr>
            <p:spPr>
              <a:xfrm flipV="1">
                <a:off x="1651935" y="526433"/>
                <a:ext cx="0" cy="3596543"/>
              </a:xfrm>
              <a:prstGeom prst="straightConnector1">
                <a:avLst/>
              </a:prstGeom>
              <a:ln w="19050">
                <a:solidFill>
                  <a:srgbClr val="0066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655" name="任意多边形 56"/>
              <p:cNvSpPr/>
              <p:nvPr/>
            </p:nvSpPr>
            <p:spPr>
              <a:xfrm>
                <a:off x="1652588" y="4123134"/>
                <a:ext cx="145287" cy="2774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5256" y="67866"/>
                  </a:cxn>
                  <a:cxn ang="0">
                    <a:pos x="14287" y="132160"/>
                  </a:cxn>
                  <a:cxn ang="0">
                    <a:pos x="133350" y="200025"/>
                  </a:cxn>
                  <a:cxn ang="0">
                    <a:pos x="11906" y="277416"/>
                  </a:cxn>
                </a:cxnLst>
                <a:rect l="0" t="0" r="0" b="0"/>
                <a:pathLst>
                  <a:path w="145287" h="554832">
                    <a:moveTo>
                      <a:pt x="0" y="0"/>
                    </a:moveTo>
                    <a:cubicBezTo>
                      <a:pt x="29270" y="25797"/>
                      <a:pt x="142875" y="91679"/>
                      <a:pt x="145256" y="135732"/>
                    </a:cubicBezTo>
                    <a:cubicBezTo>
                      <a:pt x="147637" y="179785"/>
                      <a:pt x="16271" y="220266"/>
                      <a:pt x="14287" y="264319"/>
                    </a:cubicBezTo>
                    <a:cubicBezTo>
                      <a:pt x="12303" y="308372"/>
                      <a:pt x="133747" y="351631"/>
                      <a:pt x="133350" y="400050"/>
                    </a:cubicBezTo>
                    <a:cubicBezTo>
                      <a:pt x="132953" y="448469"/>
                      <a:pt x="37207" y="522586"/>
                      <a:pt x="11906" y="554832"/>
                    </a:cubicBezTo>
                  </a:path>
                </a:pathLst>
              </a:custGeom>
              <a:noFill/>
              <a:ln w="19050" cap="flat" cmpd="sng">
                <a:solidFill>
                  <a:srgbClr val="0066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b="0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>
              <a:off x="1666222" y="4426761"/>
              <a:ext cx="6759191" cy="0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1663047" y="4137895"/>
              <a:ext cx="6762366" cy="0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1664635" y="3855378"/>
              <a:ext cx="6760778" cy="0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1666222" y="3566511"/>
              <a:ext cx="6759191" cy="0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1664635" y="3263361"/>
              <a:ext cx="6760778" cy="0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1664635" y="2972907"/>
              <a:ext cx="6760778" cy="0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>
              <a:off x="1666222" y="2401523"/>
              <a:ext cx="6759191" cy="0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>
              <a:off x="1664635" y="2115832"/>
              <a:ext cx="6760778" cy="0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>
              <a:off x="1669397" y="1826965"/>
              <a:ext cx="6756017" cy="0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>
              <a:off x="1669397" y="1544448"/>
              <a:ext cx="6756017" cy="0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>
              <a:off x="7049129" y="1544448"/>
              <a:ext cx="0" cy="3148959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5776027" y="1544448"/>
              <a:ext cx="0" cy="3152134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>
              <a:off x="5166461" y="1544448"/>
              <a:ext cx="0" cy="3168005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>
              <a:off x="4558483" y="1544448"/>
              <a:ext cx="0" cy="3168005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>
              <a:off x="3945742" y="1544448"/>
              <a:ext cx="0" cy="3174354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>
              <a:off x="3336177" y="1544448"/>
              <a:ext cx="0" cy="3174354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>
              <a:off x="2726612" y="1544448"/>
              <a:ext cx="0" cy="3174354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>
              <a:off x="2117046" y="1544448"/>
              <a:ext cx="0" cy="3174354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TextBox 29"/>
            <p:cNvSpPr txBox="1"/>
            <p:nvPr/>
          </p:nvSpPr>
          <p:spPr>
            <a:xfrm>
              <a:off x="1258258" y="4185510"/>
              <a:ext cx="440665" cy="4602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50</a:t>
              </a:r>
            </a:p>
          </p:txBody>
        </p:sp>
        <p:sp>
          <p:nvSpPr>
            <p:cNvPr id="98" name="TextBox 30"/>
            <p:cNvSpPr txBox="1"/>
            <p:nvPr/>
          </p:nvSpPr>
          <p:spPr>
            <a:xfrm>
              <a:off x="1424936" y="4480725"/>
              <a:ext cx="311767" cy="4602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0</a:t>
              </a:r>
            </a:p>
          </p:txBody>
        </p:sp>
        <p:sp>
          <p:nvSpPr>
            <p:cNvPr id="99" name="TextBox 31"/>
            <p:cNvSpPr txBox="1"/>
            <p:nvPr/>
          </p:nvSpPr>
          <p:spPr>
            <a:xfrm>
              <a:off x="1259845" y="3923627"/>
              <a:ext cx="440665" cy="4602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60</a:t>
              </a:r>
            </a:p>
          </p:txBody>
        </p:sp>
        <p:sp>
          <p:nvSpPr>
            <p:cNvPr id="100" name="TextBox 32"/>
            <p:cNvSpPr txBox="1"/>
            <p:nvPr/>
          </p:nvSpPr>
          <p:spPr>
            <a:xfrm>
              <a:off x="1259845" y="3650632"/>
              <a:ext cx="440665" cy="4602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70</a:t>
              </a:r>
            </a:p>
          </p:txBody>
        </p:sp>
        <p:sp>
          <p:nvSpPr>
            <p:cNvPr id="101" name="TextBox 33"/>
            <p:cNvSpPr txBox="1"/>
            <p:nvPr/>
          </p:nvSpPr>
          <p:spPr>
            <a:xfrm>
              <a:off x="1264608" y="3361766"/>
              <a:ext cx="440665" cy="4602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80</a:t>
              </a:r>
            </a:p>
          </p:txBody>
        </p:sp>
        <p:sp>
          <p:nvSpPr>
            <p:cNvPr id="102" name="TextBox 34"/>
            <p:cNvSpPr txBox="1"/>
            <p:nvPr/>
          </p:nvSpPr>
          <p:spPr>
            <a:xfrm>
              <a:off x="1264608" y="3047505"/>
              <a:ext cx="440665" cy="4602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90</a:t>
              </a:r>
            </a:p>
          </p:txBody>
        </p:sp>
        <p:sp>
          <p:nvSpPr>
            <p:cNvPr id="103" name="TextBox 35"/>
            <p:cNvSpPr txBox="1"/>
            <p:nvPr/>
          </p:nvSpPr>
          <p:spPr>
            <a:xfrm>
              <a:off x="1159839" y="2758639"/>
              <a:ext cx="569563" cy="4602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100</a:t>
              </a:r>
            </a:p>
          </p:txBody>
        </p:sp>
        <p:sp>
          <p:nvSpPr>
            <p:cNvPr id="104" name="TextBox 36"/>
            <p:cNvSpPr txBox="1"/>
            <p:nvPr/>
          </p:nvSpPr>
          <p:spPr>
            <a:xfrm>
              <a:off x="1159839" y="2476121"/>
              <a:ext cx="569563" cy="4602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110</a:t>
              </a:r>
            </a:p>
          </p:txBody>
        </p:sp>
        <p:sp>
          <p:nvSpPr>
            <p:cNvPr id="105" name="TextBox 37"/>
            <p:cNvSpPr txBox="1"/>
            <p:nvPr/>
          </p:nvSpPr>
          <p:spPr>
            <a:xfrm>
              <a:off x="1159839" y="2169796"/>
              <a:ext cx="569563" cy="4602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120</a:t>
              </a:r>
            </a:p>
          </p:txBody>
        </p:sp>
        <p:sp>
          <p:nvSpPr>
            <p:cNvPr id="106" name="TextBox 38"/>
            <p:cNvSpPr txBox="1"/>
            <p:nvPr/>
          </p:nvSpPr>
          <p:spPr>
            <a:xfrm>
              <a:off x="1159839" y="1901563"/>
              <a:ext cx="569563" cy="4602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130</a:t>
              </a:r>
            </a:p>
          </p:txBody>
        </p:sp>
        <p:sp>
          <p:nvSpPr>
            <p:cNvPr id="107" name="TextBox 39"/>
            <p:cNvSpPr txBox="1"/>
            <p:nvPr/>
          </p:nvSpPr>
          <p:spPr>
            <a:xfrm>
              <a:off x="1159839" y="1603174"/>
              <a:ext cx="569563" cy="4602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140</a:t>
              </a:r>
            </a:p>
          </p:txBody>
        </p:sp>
        <p:sp>
          <p:nvSpPr>
            <p:cNvPr id="108" name="TextBox 40"/>
            <p:cNvSpPr txBox="1"/>
            <p:nvPr/>
          </p:nvSpPr>
          <p:spPr>
            <a:xfrm>
              <a:off x="1159839" y="1304785"/>
              <a:ext cx="569563" cy="4602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150</a:t>
              </a:r>
            </a:p>
          </p:txBody>
        </p:sp>
        <p:sp>
          <p:nvSpPr>
            <p:cNvPr id="109" name="TextBox 44"/>
            <p:cNvSpPr txBox="1"/>
            <p:nvPr/>
          </p:nvSpPr>
          <p:spPr>
            <a:xfrm>
              <a:off x="1951956" y="4652140"/>
              <a:ext cx="311767" cy="4602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1</a:t>
              </a:r>
            </a:p>
          </p:txBody>
        </p:sp>
        <p:sp>
          <p:nvSpPr>
            <p:cNvPr id="110" name="TextBox 45"/>
            <p:cNvSpPr txBox="1"/>
            <p:nvPr/>
          </p:nvSpPr>
          <p:spPr>
            <a:xfrm>
              <a:off x="2563109" y="4652140"/>
              <a:ext cx="311767" cy="4602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2</a:t>
              </a:r>
            </a:p>
          </p:txBody>
        </p:sp>
        <p:sp>
          <p:nvSpPr>
            <p:cNvPr id="111" name="TextBox 46"/>
            <p:cNvSpPr txBox="1"/>
            <p:nvPr/>
          </p:nvSpPr>
          <p:spPr>
            <a:xfrm>
              <a:off x="3174261" y="4652140"/>
              <a:ext cx="311767" cy="4602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3</a:t>
              </a:r>
            </a:p>
          </p:txBody>
        </p:sp>
        <p:sp>
          <p:nvSpPr>
            <p:cNvPr id="112" name="TextBox 47"/>
            <p:cNvSpPr txBox="1"/>
            <p:nvPr/>
          </p:nvSpPr>
          <p:spPr>
            <a:xfrm>
              <a:off x="3787002" y="4652140"/>
              <a:ext cx="311767" cy="4602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4</a:t>
              </a:r>
            </a:p>
          </p:txBody>
        </p:sp>
        <p:sp>
          <p:nvSpPr>
            <p:cNvPr id="113" name="TextBox 48"/>
            <p:cNvSpPr txBox="1"/>
            <p:nvPr/>
          </p:nvSpPr>
          <p:spPr>
            <a:xfrm>
              <a:off x="4407679" y="4652140"/>
              <a:ext cx="311767" cy="4602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5</a:t>
              </a:r>
            </a:p>
          </p:txBody>
        </p:sp>
        <p:sp>
          <p:nvSpPr>
            <p:cNvPr id="114" name="TextBox 49"/>
            <p:cNvSpPr txBox="1"/>
            <p:nvPr/>
          </p:nvSpPr>
          <p:spPr>
            <a:xfrm>
              <a:off x="5025181" y="4652140"/>
              <a:ext cx="311767" cy="4602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6</a:t>
              </a:r>
            </a:p>
          </p:txBody>
        </p:sp>
        <p:sp>
          <p:nvSpPr>
            <p:cNvPr id="115" name="TextBox 50"/>
            <p:cNvSpPr txBox="1"/>
            <p:nvPr/>
          </p:nvSpPr>
          <p:spPr>
            <a:xfrm>
              <a:off x="5650621" y="4652140"/>
              <a:ext cx="311767" cy="4602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7</a:t>
              </a:r>
            </a:p>
          </p:txBody>
        </p:sp>
        <p:sp>
          <p:nvSpPr>
            <p:cNvPr id="116" name="TextBox 51"/>
            <p:cNvSpPr txBox="1"/>
            <p:nvPr/>
          </p:nvSpPr>
          <p:spPr>
            <a:xfrm>
              <a:off x="8611141" y="4709279"/>
              <a:ext cx="690841" cy="4602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0" kern="1200" cap="none" spc="0" normalizeH="0" baseline="0" noProof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年龄</a:t>
              </a:r>
            </a:p>
          </p:txBody>
        </p:sp>
        <p:sp>
          <p:nvSpPr>
            <p:cNvPr id="117" name="TextBox 52"/>
            <p:cNvSpPr txBox="1"/>
            <p:nvPr/>
          </p:nvSpPr>
          <p:spPr>
            <a:xfrm>
              <a:off x="1064594" y="470248"/>
              <a:ext cx="1094043" cy="4602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0" kern="1200" cap="none" spc="0" normalizeH="0" baseline="0" noProof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身高</a:t>
              </a: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/cm</a:t>
              </a:r>
            </a:p>
          </p:txBody>
        </p:sp>
        <p:cxnSp>
          <p:nvCxnSpPr>
            <p:cNvPr id="118" name="直接连接符 117"/>
            <p:cNvCxnSpPr/>
            <p:nvPr/>
          </p:nvCxnSpPr>
          <p:spPr>
            <a:xfrm>
              <a:off x="1670985" y="2684041"/>
              <a:ext cx="6754429" cy="0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>
              <a:off x="6404641" y="1544448"/>
              <a:ext cx="0" cy="3163244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TextBox 85"/>
            <p:cNvSpPr txBox="1"/>
            <p:nvPr/>
          </p:nvSpPr>
          <p:spPr>
            <a:xfrm>
              <a:off x="6249075" y="4652140"/>
              <a:ext cx="311767" cy="4602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8</a:t>
              </a:r>
            </a:p>
          </p:txBody>
        </p:sp>
        <p:sp>
          <p:nvSpPr>
            <p:cNvPr id="121" name="TextBox 86"/>
            <p:cNvSpPr txBox="1"/>
            <p:nvPr/>
          </p:nvSpPr>
          <p:spPr>
            <a:xfrm>
              <a:off x="6861815" y="4652140"/>
              <a:ext cx="311767" cy="4602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9</a:t>
              </a:r>
            </a:p>
          </p:txBody>
        </p:sp>
        <p:cxnSp>
          <p:nvCxnSpPr>
            <p:cNvPr id="122" name="直接连接符 121"/>
            <p:cNvCxnSpPr/>
            <p:nvPr/>
          </p:nvCxnSpPr>
          <p:spPr>
            <a:xfrm>
              <a:off x="7728541" y="1544448"/>
              <a:ext cx="0" cy="3163244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连接符 142"/>
            <p:cNvCxnSpPr/>
            <p:nvPr/>
          </p:nvCxnSpPr>
          <p:spPr>
            <a:xfrm>
              <a:off x="8425413" y="1544448"/>
              <a:ext cx="0" cy="3171180"/>
            </a:xfrm>
            <a:prstGeom prst="line">
              <a:avLst/>
            </a:prstGeom>
            <a:ln>
              <a:solidFill>
                <a:srgbClr val="339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4" name="TextBox 173"/>
            <p:cNvSpPr txBox="1"/>
            <p:nvPr/>
          </p:nvSpPr>
          <p:spPr>
            <a:xfrm>
              <a:off x="7526939" y="4652140"/>
              <a:ext cx="440665" cy="4602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10</a:t>
              </a:r>
            </a:p>
          </p:txBody>
        </p:sp>
        <p:sp>
          <p:nvSpPr>
            <p:cNvPr id="175" name="TextBox 174"/>
            <p:cNvSpPr txBox="1"/>
            <p:nvPr/>
          </p:nvSpPr>
          <p:spPr>
            <a:xfrm>
              <a:off x="8088882" y="4652140"/>
              <a:ext cx="440665" cy="46028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rtl="0">
                <a:lnSpc>
                  <a:spcPct val="120000"/>
                </a:lnSpc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kern="1200" cap="none" spc="0" normalizeH="0" baseline="0" noProof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11</a:t>
              </a:r>
            </a:p>
          </p:txBody>
        </p:sp>
      </p:grpSp>
      <p:sp>
        <p:nvSpPr>
          <p:cNvPr id="134" name="椭圆 133"/>
          <p:cNvSpPr/>
          <p:nvPr/>
        </p:nvSpPr>
        <p:spPr bwMode="auto">
          <a:xfrm>
            <a:off x="5539740" y="3290888"/>
            <a:ext cx="90488" cy="90488"/>
          </a:xfrm>
          <a:prstGeom prst="ellipse">
            <a:avLst/>
          </a:prstGeom>
          <a:solidFill>
            <a:srgbClr val="FF0000"/>
          </a:solidFill>
          <a:ln w="19050">
            <a:noFill/>
            <a:miter lim="800000"/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23" name="椭圆 122"/>
          <p:cNvSpPr/>
          <p:nvPr/>
        </p:nvSpPr>
        <p:spPr bwMode="auto">
          <a:xfrm>
            <a:off x="2491740" y="4983163"/>
            <a:ext cx="90488" cy="92075"/>
          </a:xfrm>
          <a:prstGeom prst="ellipse">
            <a:avLst/>
          </a:prstGeom>
          <a:solidFill>
            <a:srgbClr val="FF0000"/>
          </a:solidFill>
          <a:ln w="19050">
            <a:noFill/>
            <a:miter lim="800000"/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24" name="椭圆 123"/>
          <p:cNvSpPr/>
          <p:nvPr/>
        </p:nvSpPr>
        <p:spPr bwMode="auto">
          <a:xfrm>
            <a:off x="3704590" y="3976688"/>
            <a:ext cx="90488" cy="92075"/>
          </a:xfrm>
          <a:prstGeom prst="ellipse">
            <a:avLst/>
          </a:prstGeom>
          <a:solidFill>
            <a:srgbClr val="FF0000"/>
          </a:solidFill>
          <a:ln w="19050">
            <a:noFill/>
            <a:miter lim="800000"/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25" name="椭圆 124"/>
          <p:cNvSpPr/>
          <p:nvPr/>
        </p:nvSpPr>
        <p:spPr bwMode="auto">
          <a:xfrm>
            <a:off x="4320540" y="3717925"/>
            <a:ext cx="90488" cy="92075"/>
          </a:xfrm>
          <a:prstGeom prst="ellipse">
            <a:avLst/>
          </a:prstGeom>
          <a:solidFill>
            <a:srgbClr val="FF0000"/>
          </a:solidFill>
          <a:ln w="19050">
            <a:noFill/>
            <a:miter lim="800000"/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26" name="椭圆 125"/>
          <p:cNvSpPr/>
          <p:nvPr/>
        </p:nvSpPr>
        <p:spPr bwMode="auto">
          <a:xfrm>
            <a:off x="4931728" y="3489325"/>
            <a:ext cx="90488" cy="92075"/>
          </a:xfrm>
          <a:prstGeom prst="ellipse">
            <a:avLst/>
          </a:prstGeom>
          <a:solidFill>
            <a:srgbClr val="FF0000"/>
          </a:solidFill>
          <a:ln w="19050">
            <a:noFill/>
            <a:miter lim="800000"/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27" name="椭圆 126"/>
          <p:cNvSpPr/>
          <p:nvPr/>
        </p:nvSpPr>
        <p:spPr bwMode="auto">
          <a:xfrm>
            <a:off x="6150928" y="3106738"/>
            <a:ext cx="90488" cy="92075"/>
          </a:xfrm>
          <a:prstGeom prst="ellipse">
            <a:avLst/>
          </a:prstGeom>
          <a:solidFill>
            <a:srgbClr val="FF0000"/>
          </a:solidFill>
          <a:ln w="19050">
            <a:noFill/>
            <a:miter lim="800000"/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28" name="椭圆 127"/>
          <p:cNvSpPr/>
          <p:nvPr/>
        </p:nvSpPr>
        <p:spPr bwMode="auto">
          <a:xfrm>
            <a:off x="6779578" y="2954338"/>
            <a:ext cx="90488" cy="92075"/>
          </a:xfrm>
          <a:prstGeom prst="ellipse">
            <a:avLst/>
          </a:prstGeom>
          <a:solidFill>
            <a:srgbClr val="FF0000"/>
          </a:solidFill>
          <a:ln w="19050">
            <a:noFill/>
            <a:miter lim="800000"/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29" name="椭圆 128"/>
          <p:cNvSpPr/>
          <p:nvPr/>
        </p:nvSpPr>
        <p:spPr bwMode="auto">
          <a:xfrm>
            <a:off x="8103553" y="2519363"/>
            <a:ext cx="90488" cy="92075"/>
          </a:xfrm>
          <a:prstGeom prst="ellipse">
            <a:avLst/>
          </a:prstGeom>
          <a:solidFill>
            <a:srgbClr val="FF0000"/>
          </a:solidFill>
          <a:ln w="19050">
            <a:noFill/>
            <a:miter lim="800000"/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cxnSp>
        <p:nvCxnSpPr>
          <p:cNvPr id="130" name="直接连接符 129"/>
          <p:cNvCxnSpPr/>
          <p:nvPr/>
        </p:nvCxnSpPr>
        <p:spPr>
          <a:xfrm flipH="1">
            <a:off x="3747453" y="3748088"/>
            <a:ext cx="635000" cy="284163"/>
          </a:xfrm>
          <a:prstGeom prst="line">
            <a:avLst/>
          </a:prstGeom>
          <a:ln w="28575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连接符 130"/>
          <p:cNvCxnSpPr/>
          <p:nvPr/>
        </p:nvCxnSpPr>
        <p:spPr>
          <a:xfrm flipV="1">
            <a:off x="4382453" y="3543300"/>
            <a:ext cx="617538" cy="207963"/>
          </a:xfrm>
          <a:prstGeom prst="line">
            <a:avLst/>
          </a:prstGeom>
          <a:ln w="28575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接连接符 131"/>
          <p:cNvCxnSpPr/>
          <p:nvPr/>
        </p:nvCxnSpPr>
        <p:spPr>
          <a:xfrm flipH="1">
            <a:off x="4984115" y="3330575"/>
            <a:ext cx="606425" cy="207963"/>
          </a:xfrm>
          <a:prstGeom prst="line">
            <a:avLst/>
          </a:prstGeom>
          <a:ln w="28575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/>
          <p:cNvCxnSpPr/>
          <p:nvPr/>
        </p:nvCxnSpPr>
        <p:spPr>
          <a:xfrm flipH="1">
            <a:off x="6193790" y="3001963"/>
            <a:ext cx="652463" cy="150813"/>
          </a:xfrm>
          <a:prstGeom prst="line">
            <a:avLst/>
          </a:prstGeom>
          <a:ln w="28575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椭圆 134"/>
          <p:cNvSpPr/>
          <p:nvPr/>
        </p:nvSpPr>
        <p:spPr bwMode="auto">
          <a:xfrm>
            <a:off x="3101340" y="4314825"/>
            <a:ext cx="90488" cy="92075"/>
          </a:xfrm>
          <a:prstGeom prst="ellipse">
            <a:avLst/>
          </a:prstGeom>
          <a:solidFill>
            <a:srgbClr val="FF0000"/>
          </a:solidFill>
          <a:ln w="19050">
            <a:noFill/>
            <a:miter lim="800000"/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6410" name="TextBox 16409"/>
          <p:cNvSpPr txBox="1"/>
          <p:nvPr/>
        </p:nvSpPr>
        <p:spPr>
          <a:xfrm>
            <a:off x="2293303" y="4538663"/>
            <a:ext cx="491490" cy="53403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rtl="0">
              <a:lnSpc>
                <a:spcPct val="12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kern="1200" cap="none" spc="0" normalizeH="0" baseline="0" noProof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50</a:t>
            </a:r>
          </a:p>
        </p:txBody>
      </p:sp>
      <p:cxnSp>
        <p:nvCxnSpPr>
          <p:cNvPr id="136" name="直接连接符 135"/>
          <p:cNvCxnSpPr/>
          <p:nvPr/>
        </p:nvCxnSpPr>
        <p:spPr>
          <a:xfrm flipH="1">
            <a:off x="2523490" y="4354513"/>
            <a:ext cx="630238" cy="677863"/>
          </a:xfrm>
          <a:prstGeom prst="line">
            <a:avLst/>
          </a:prstGeom>
          <a:ln w="28575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121"/>
          <p:cNvSpPr txBox="1"/>
          <p:nvPr/>
        </p:nvSpPr>
        <p:spPr>
          <a:xfrm>
            <a:off x="2906078" y="3897313"/>
            <a:ext cx="491490" cy="53403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rtl="0">
              <a:lnSpc>
                <a:spcPct val="12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kern="1200" cap="none" spc="0" normalizeH="0" baseline="0" noProof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74</a:t>
            </a:r>
          </a:p>
        </p:txBody>
      </p:sp>
      <p:sp>
        <p:nvSpPr>
          <p:cNvPr id="138" name="TextBox 122"/>
          <p:cNvSpPr txBox="1"/>
          <p:nvPr/>
        </p:nvSpPr>
        <p:spPr>
          <a:xfrm>
            <a:off x="3509328" y="3581400"/>
            <a:ext cx="491490" cy="53403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rtl="0">
              <a:lnSpc>
                <a:spcPct val="12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kern="1200" cap="none" spc="0" normalizeH="0" baseline="0" noProof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85</a:t>
            </a:r>
          </a:p>
        </p:txBody>
      </p:sp>
      <p:cxnSp>
        <p:nvCxnSpPr>
          <p:cNvPr id="139" name="直接连接符 138"/>
          <p:cNvCxnSpPr/>
          <p:nvPr/>
        </p:nvCxnSpPr>
        <p:spPr>
          <a:xfrm flipV="1">
            <a:off x="3134678" y="4032250"/>
            <a:ext cx="617538" cy="328613"/>
          </a:xfrm>
          <a:prstGeom prst="line">
            <a:avLst/>
          </a:prstGeom>
          <a:ln w="28575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29"/>
          <p:cNvSpPr txBox="1"/>
          <p:nvPr/>
        </p:nvSpPr>
        <p:spPr>
          <a:xfrm>
            <a:off x="4134803" y="3305175"/>
            <a:ext cx="491490" cy="53403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rtl="0">
              <a:lnSpc>
                <a:spcPct val="12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kern="1200" cap="none" spc="0" normalizeH="0" baseline="0" noProof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93</a:t>
            </a:r>
          </a:p>
        </p:txBody>
      </p:sp>
      <p:sp>
        <p:nvSpPr>
          <p:cNvPr id="141" name="TextBox 132"/>
          <p:cNvSpPr txBox="1"/>
          <p:nvPr/>
        </p:nvSpPr>
        <p:spPr>
          <a:xfrm>
            <a:off x="4660265" y="3074988"/>
            <a:ext cx="645795" cy="53403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rtl="0">
              <a:lnSpc>
                <a:spcPct val="12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kern="1200" cap="none" spc="0" normalizeH="0" baseline="0" noProof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101</a:t>
            </a:r>
          </a:p>
        </p:txBody>
      </p:sp>
      <p:sp>
        <p:nvSpPr>
          <p:cNvPr id="145" name="TextBox 136"/>
          <p:cNvSpPr txBox="1"/>
          <p:nvPr/>
        </p:nvSpPr>
        <p:spPr>
          <a:xfrm>
            <a:off x="5261928" y="2884488"/>
            <a:ext cx="645795" cy="53403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rtl="0">
              <a:lnSpc>
                <a:spcPct val="12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kern="1200" cap="none" spc="0" normalizeH="0" baseline="0" noProof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108</a:t>
            </a:r>
          </a:p>
        </p:txBody>
      </p:sp>
      <p:cxnSp>
        <p:nvCxnSpPr>
          <p:cNvPr id="146" name="直接连接符 145"/>
          <p:cNvCxnSpPr/>
          <p:nvPr/>
        </p:nvCxnSpPr>
        <p:spPr>
          <a:xfrm flipH="1">
            <a:off x="5585778" y="3143250"/>
            <a:ext cx="609600" cy="193675"/>
          </a:xfrm>
          <a:prstGeom prst="line">
            <a:avLst/>
          </a:prstGeom>
          <a:ln w="28575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TextBox 139"/>
          <p:cNvSpPr txBox="1"/>
          <p:nvPr/>
        </p:nvSpPr>
        <p:spPr>
          <a:xfrm>
            <a:off x="5890578" y="2701925"/>
            <a:ext cx="645795" cy="53403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rtl="0">
              <a:lnSpc>
                <a:spcPct val="12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kern="1200" cap="none" spc="0" normalizeH="0" baseline="0" noProof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115</a:t>
            </a:r>
          </a:p>
        </p:txBody>
      </p:sp>
      <p:sp>
        <p:nvSpPr>
          <p:cNvPr id="148" name="椭圆 147"/>
          <p:cNvSpPr/>
          <p:nvPr/>
        </p:nvSpPr>
        <p:spPr bwMode="auto">
          <a:xfrm>
            <a:off x="7424103" y="2670175"/>
            <a:ext cx="90488" cy="90488"/>
          </a:xfrm>
          <a:prstGeom prst="ellipse">
            <a:avLst/>
          </a:prstGeom>
          <a:solidFill>
            <a:srgbClr val="FF0000"/>
          </a:solidFill>
          <a:ln w="19050">
            <a:noFill/>
            <a:miter lim="800000"/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57" name="椭圆 156"/>
          <p:cNvSpPr/>
          <p:nvPr/>
        </p:nvSpPr>
        <p:spPr bwMode="auto">
          <a:xfrm>
            <a:off x="8800465" y="2333625"/>
            <a:ext cx="90488" cy="92075"/>
          </a:xfrm>
          <a:prstGeom prst="ellipse">
            <a:avLst/>
          </a:prstGeom>
          <a:solidFill>
            <a:srgbClr val="FF0000"/>
          </a:solidFill>
          <a:ln w="19050">
            <a:noFill/>
            <a:miter lim="800000"/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6530340" y="2565400"/>
            <a:ext cx="645795" cy="53403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rtl="0">
              <a:lnSpc>
                <a:spcPct val="12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kern="1200" cap="none" spc="0" normalizeH="0" baseline="0" noProof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120</a:t>
            </a:r>
          </a:p>
        </p:txBody>
      </p:sp>
      <p:sp>
        <p:nvSpPr>
          <p:cNvPr id="161" name="TextBox 160"/>
          <p:cNvSpPr txBox="1"/>
          <p:nvPr/>
        </p:nvSpPr>
        <p:spPr>
          <a:xfrm>
            <a:off x="7146290" y="2263775"/>
            <a:ext cx="645795" cy="53403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rtl="0">
              <a:lnSpc>
                <a:spcPct val="12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kern="1200" cap="none" spc="0" normalizeH="0" baseline="0" noProof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130</a:t>
            </a:r>
          </a:p>
        </p:txBody>
      </p:sp>
      <p:cxnSp>
        <p:nvCxnSpPr>
          <p:cNvPr id="162" name="直接连接符 161"/>
          <p:cNvCxnSpPr/>
          <p:nvPr/>
        </p:nvCxnSpPr>
        <p:spPr>
          <a:xfrm flipH="1">
            <a:off x="6835140" y="2716213"/>
            <a:ext cx="642938" cy="290513"/>
          </a:xfrm>
          <a:prstGeom prst="line">
            <a:avLst/>
          </a:prstGeom>
          <a:ln w="28575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直接连接符 164"/>
          <p:cNvCxnSpPr/>
          <p:nvPr/>
        </p:nvCxnSpPr>
        <p:spPr>
          <a:xfrm flipH="1">
            <a:off x="7478078" y="2551113"/>
            <a:ext cx="692150" cy="160338"/>
          </a:xfrm>
          <a:prstGeom prst="line">
            <a:avLst/>
          </a:prstGeom>
          <a:ln w="28575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TextBox 165"/>
          <p:cNvSpPr txBox="1"/>
          <p:nvPr/>
        </p:nvSpPr>
        <p:spPr>
          <a:xfrm>
            <a:off x="7797165" y="2068513"/>
            <a:ext cx="645795" cy="53403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rtl="0">
              <a:lnSpc>
                <a:spcPct val="12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kern="1200" cap="none" spc="0" normalizeH="0" baseline="0" noProof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135</a:t>
            </a:r>
          </a:p>
        </p:txBody>
      </p:sp>
      <p:sp>
        <p:nvSpPr>
          <p:cNvPr id="167" name="TextBox 166"/>
          <p:cNvSpPr txBox="1"/>
          <p:nvPr/>
        </p:nvSpPr>
        <p:spPr>
          <a:xfrm>
            <a:off x="8540115" y="1873250"/>
            <a:ext cx="645795" cy="53403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rtl="0">
              <a:lnSpc>
                <a:spcPct val="12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kern="1200" cap="none" spc="0" normalizeH="0" baseline="0" noProof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141</a:t>
            </a:r>
          </a:p>
        </p:txBody>
      </p:sp>
      <p:cxnSp>
        <p:nvCxnSpPr>
          <p:cNvPr id="169" name="直接连接符 168"/>
          <p:cNvCxnSpPr/>
          <p:nvPr/>
        </p:nvCxnSpPr>
        <p:spPr>
          <a:xfrm flipH="1">
            <a:off x="8152765" y="2381250"/>
            <a:ext cx="709613" cy="171450"/>
          </a:xfrm>
          <a:prstGeom prst="line">
            <a:avLst/>
          </a:prstGeom>
          <a:ln w="28575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5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50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50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4000"/>
                            </p:stCondLst>
                            <p:childTnLst>
                              <p:par>
                                <p:cTn id="1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500"/>
                            </p:stCondLst>
                            <p:childTnLst>
                              <p:par>
                                <p:cTn id="1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bldLvl="0" animBg="1"/>
      <p:bldP spid="10" grpId="0"/>
      <p:bldP spid="134" grpId="0" bldLvl="0" animBg="1"/>
      <p:bldP spid="123" grpId="0" bldLvl="0" animBg="1"/>
      <p:bldP spid="124" grpId="0" bldLvl="0" animBg="1"/>
      <p:bldP spid="125" grpId="0" bldLvl="0" animBg="1"/>
      <p:bldP spid="126" grpId="0" bldLvl="0" animBg="1"/>
      <p:bldP spid="127" grpId="0" bldLvl="0" animBg="1"/>
      <p:bldP spid="128" grpId="0" bldLvl="0" animBg="1"/>
      <p:bldP spid="129" grpId="0" bldLvl="0" animBg="1"/>
      <p:bldP spid="135" grpId="0" bldLvl="0" animBg="1"/>
      <p:bldP spid="16410" grpId="0"/>
      <p:bldP spid="137" grpId="0"/>
      <p:bldP spid="138" grpId="0"/>
      <p:bldP spid="140" grpId="0"/>
      <p:bldP spid="141" grpId="0"/>
      <p:bldP spid="145" grpId="0"/>
      <p:bldP spid="147" grpId="0"/>
      <p:bldP spid="148" grpId="0" bldLvl="0" animBg="1"/>
      <p:bldP spid="157" grpId="0" bldLvl="0" animBg="1"/>
      <p:bldP spid="160" grpId="0"/>
      <p:bldP spid="161" grpId="0"/>
      <p:bldP spid="166" grpId="0"/>
      <p:bldP spid="16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5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7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27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146553" y="589751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矩形 28"/>
          <p:cNvSpPr/>
          <p:nvPr/>
        </p:nvSpPr>
        <p:spPr>
          <a:xfrm>
            <a:off x="4772725" y="687919"/>
            <a:ext cx="50749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完成教材第105页“做一做”。</a:t>
            </a:r>
          </a:p>
        </p:txBody>
      </p:sp>
      <p:sp>
        <p:nvSpPr>
          <p:cNvPr id="11" name="矩形 10"/>
          <p:cNvSpPr/>
          <p:nvPr/>
        </p:nvSpPr>
        <p:spPr>
          <a:xfrm>
            <a:off x="1841787" y="1314971"/>
            <a:ext cx="87922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(2)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收集、整理你自己的身高数据，利用方格纸绘制折线统计图，说一说你发现了什么。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graphicFrame>
        <p:nvGraphicFramePr>
          <p:cNvPr id="12" name="图表 11"/>
          <p:cNvGraphicFramePr/>
          <p:nvPr/>
        </p:nvGraphicFramePr>
        <p:xfrm>
          <a:off x="1684079" y="2392189"/>
          <a:ext cx="7488832" cy="35568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3" name="矩形 12"/>
          <p:cNvSpPr/>
          <p:nvPr/>
        </p:nvSpPr>
        <p:spPr>
          <a:xfrm>
            <a:off x="1663001" y="2392189"/>
            <a:ext cx="18221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身高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/cm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985847" y="5416525"/>
            <a:ext cx="18221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年龄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/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663001" y="5848573"/>
            <a:ext cx="59522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我发现自己一直在平稳地长高。</a:t>
            </a:r>
            <a:endParaRPr lang="zh-CN" altLang="zh-CN" sz="32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P spid="13" grpId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4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6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9" name="文本框 22"/>
          <p:cNvSpPr txBox="1"/>
          <p:nvPr/>
        </p:nvSpPr>
        <p:spPr>
          <a:xfrm flipH="1">
            <a:off x="3478893" y="1825923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59909" y="4649906"/>
            <a:ext cx="3244479" cy="1158240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71164" y="6024519"/>
            <a:ext cx="3233224" cy="1093627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3232150" y="743818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98996" y="83993"/>
            <a:ext cx="2797459" cy="1339850"/>
            <a:chOff x="3222115" y="3035528"/>
            <a:chExt cx="2797459" cy="1339850"/>
          </a:xfrm>
        </p:grpSpPr>
        <p:grpSp>
          <p:nvGrpSpPr>
            <p:cNvPr id="10" name="组合 3"/>
            <p:cNvGrpSpPr/>
            <p:nvPr/>
          </p:nvGrpSpPr>
          <p:grpSpPr bwMode="auto">
            <a:xfrm>
              <a:off x="3733756" y="3035528"/>
              <a:ext cx="2285818" cy="1339850"/>
              <a:chOff x="905" y="49"/>
              <a:chExt cx="3813" cy="2332"/>
            </a:xfrm>
          </p:grpSpPr>
          <p:pic>
            <p:nvPicPr>
              <p:cNvPr id="12" name="图片 11" descr="图片5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24" y="49"/>
                <a:ext cx="1694" cy="2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" name="图片 12" descr="ktxj"/>
              <p:cNvPicPr>
                <a:picLocks noChangeAspect="1"/>
              </p:cNvPicPr>
              <p:nvPr/>
            </p:nvPicPr>
            <p:blipFill rotWithShape="1"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9565" r="62675" b="10593"/>
              <a:stretch>
                <a:fillRect/>
              </a:stretch>
            </p:blipFill>
            <p:spPr bwMode="auto">
              <a:xfrm>
                <a:off x="905" y="574"/>
                <a:ext cx="2476" cy="8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1" name="图片 5" descr="stlx"/>
            <p:cNvPicPr>
              <a:picLocks noChangeAspect="1"/>
            </p:cNvPicPr>
            <p:nvPr/>
          </p:nvPicPr>
          <p:blipFill rotWithShape="1">
            <a:blip r:embed="rId8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-1" r="90112" b="-2156"/>
            <a:stretch>
              <a:fillRect/>
            </a:stretch>
          </p:blipFill>
          <p:spPr bwMode="auto">
            <a:xfrm>
              <a:off x="3222115" y="3324467"/>
              <a:ext cx="511641" cy="6016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" name="Picture 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" name="圆角矩形 19"/>
          <p:cNvSpPr/>
          <p:nvPr/>
        </p:nvSpPr>
        <p:spPr>
          <a:xfrm rot="10800000" flipH="1">
            <a:off x="1381125" y="2219325"/>
            <a:ext cx="7053580" cy="38227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21" name="圆角矩形 20"/>
          <p:cNvSpPr/>
          <p:nvPr/>
        </p:nvSpPr>
        <p:spPr>
          <a:xfrm rot="10800000" flipH="1">
            <a:off x="1366520" y="2186305"/>
            <a:ext cx="7104380" cy="3855085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22" name="文本框 22"/>
          <p:cNvSpPr txBox="1"/>
          <p:nvPr/>
        </p:nvSpPr>
        <p:spPr>
          <a:xfrm flipH="1">
            <a:off x="1505585" y="2149475"/>
            <a:ext cx="6938010" cy="3784600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折线统计图不仅能够看出数量多少,而且能够更清楚地看出数量的增减变化情况,还能预测以后事情的发展情况,画图的时候要注意描点、连线、标注数据。</a:t>
            </a:r>
          </a:p>
        </p:txBody>
      </p:sp>
      <p:sp>
        <p:nvSpPr>
          <p:cNvPr id="24" name="MH_Other_1"/>
          <p:cNvSpPr/>
          <p:nvPr>
            <p:custDataLst>
              <p:tags r:id="rId1"/>
            </p:custDataLst>
          </p:nvPr>
        </p:nvSpPr>
        <p:spPr>
          <a:xfrm>
            <a:off x="8669655" y="65246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MH_SubTitle_1"/>
          <p:cNvSpPr/>
          <p:nvPr>
            <p:custDataLst>
              <p:tags r:id="rId2"/>
            </p:custDataLst>
          </p:nvPr>
        </p:nvSpPr>
        <p:spPr>
          <a:xfrm rot="588792">
            <a:off x="8114030" y="1322388"/>
            <a:ext cx="2589213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lvl="0" algn="ctr" eaLnBrk="1" hangingPunct="1">
              <a:defRPr/>
            </a:pPr>
            <a:r>
              <a:rPr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用折线统计图分析数据有哪些优点?</a:t>
            </a:r>
          </a:p>
        </p:txBody>
      </p:sp>
      <p:sp>
        <p:nvSpPr>
          <p:cNvPr id="26" name="MH_Other_2"/>
          <p:cNvSpPr/>
          <p:nvPr>
            <p:custDataLst>
              <p:tags r:id="rId3"/>
            </p:custDataLst>
          </p:nvPr>
        </p:nvSpPr>
        <p:spPr>
          <a:xfrm rot="19833143">
            <a:off x="9315768" y="31273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bldLvl="0" animBg="1"/>
      <p:bldP spid="21" grpId="0" bldLvl="0" animBg="1"/>
      <p:bldP spid="22" grpId="0" bldLvl="0" animBg="1"/>
      <p:bldP spid="2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6813" y="-117520"/>
            <a:ext cx="3206772" cy="1608773"/>
            <a:chOff x="76813" y="-117520"/>
            <a:chExt cx="3206772" cy="1608773"/>
          </a:xfrm>
        </p:grpSpPr>
        <p:grpSp>
          <p:nvGrpSpPr>
            <p:cNvPr id="3" name="组合 3"/>
            <p:cNvGrpSpPr/>
            <p:nvPr/>
          </p:nvGrpSpPr>
          <p:grpSpPr bwMode="auto">
            <a:xfrm>
              <a:off x="595363" y="-117520"/>
              <a:ext cx="2688222" cy="1608773"/>
              <a:chOff x="920" y="49"/>
              <a:chExt cx="4233" cy="2535"/>
            </a:xfrm>
          </p:grpSpPr>
          <p:pic>
            <p:nvPicPr>
              <p:cNvPr id="5" name="图片 4" descr="图片1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38" y="49"/>
                <a:ext cx="2215" cy="25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" name="图片 5" descr="zysj"/>
              <p:cNvPicPr>
                <a:picLocks noChangeAspect="1"/>
              </p:cNvPicPr>
              <p:nvPr/>
            </p:nvPicPr>
            <p:blipFill rotWithShape="1"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9650" r="62866" b="1138"/>
              <a:stretch>
                <a:fillRect/>
              </a:stretch>
            </p:blipFill>
            <p:spPr bwMode="auto">
              <a:xfrm>
                <a:off x="920" y="820"/>
                <a:ext cx="2278" cy="9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4" name="图片 5" descr="ktxj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90296" b="-6696"/>
            <a:stretch>
              <a:fillRect/>
            </a:stretch>
          </p:blipFill>
          <p:spPr bwMode="auto">
            <a:xfrm>
              <a:off x="76813" y="381934"/>
              <a:ext cx="518550" cy="602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3063008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文本框 22"/>
          <p:cNvSpPr txBox="1"/>
          <p:nvPr/>
        </p:nvSpPr>
        <p:spPr>
          <a:xfrm flipH="1">
            <a:off x="3829447" y="1782582"/>
            <a:ext cx="6969182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教材第108页练习二十六第1,2,3题。</a:t>
            </a:r>
          </a:p>
        </p:txBody>
      </p:sp>
      <p:sp>
        <p:nvSpPr>
          <p:cNvPr id="16" name="文本框 22"/>
          <p:cNvSpPr txBox="1"/>
          <p:nvPr/>
        </p:nvSpPr>
        <p:spPr>
          <a:xfrm flipH="1">
            <a:off x="3829447" y="2784233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12" name="图片 11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13" name="图片 12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14" name="图片 13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16" name="图片 15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7" name="图片 16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8" name="图片 17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0" name="图片 9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9" name="图片 18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20" name="图片 19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7" name="图片 6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newsflash/>
      </p:transition>
    </mc:Choice>
    <mc:Fallback>
      <p:transition spd="slow">
        <p:newsfla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15" name="图片 1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16" name="图片 1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19" name="图片 18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20" name="图片 19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9" name="矩形 8"/>
          <p:cNvSpPr/>
          <p:nvPr/>
        </p:nvSpPr>
        <p:spPr>
          <a:xfrm>
            <a:off x="3789273" y="427901"/>
            <a:ext cx="52549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你们都知道哪些科技比赛？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    </a:t>
            </a:r>
          </a:p>
        </p:txBody>
      </p:sp>
      <p:sp>
        <p:nvSpPr>
          <p:cNvPr id="10" name="矩形 9"/>
          <p:cNvSpPr/>
          <p:nvPr/>
        </p:nvSpPr>
        <p:spPr>
          <a:xfrm>
            <a:off x="3744744" y="927536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你们知道机器人大赛吗？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圆角矩形 14"/>
          <p:cNvSpPr/>
          <p:nvPr/>
        </p:nvSpPr>
        <p:spPr>
          <a:xfrm rot="10800000" flipH="1">
            <a:off x="6081395" y="1569720"/>
            <a:ext cx="5459095" cy="48768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6341110" y="1583690"/>
            <a:ext cx="5075555" cy="5406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青少年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机器人活动，是一项综合多种学科知识和技能的青少年科技活动，孩子们通过计算机编程，工程设计，动手制作与技术构建，结合孩子们的日常观察、积累，去寻求自己最完美的解决方案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,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发展自己的创造力。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latin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760" y="1809750"/>
            <a:ext cx="5842635" cy="399351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 bldLvl="0" animBg="1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1" name="矩形 10"/>
          <p:cNvSpPr/>
          <p:nvPr/>
        </p:nvSpPr>
        <p:spPr>
          <a:xfrm>
            <a:off x="1821870" y="1189285"/>
            <a:ext cx="8136904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        如果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想了解近几年机器人大赛参赛队伍的情况，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可以怎样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做？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45603" y="2912298"/>
            <a:ext cx="1111202" cy="646331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调查</a:t>
            </a:r>
            <a:endParaRPr lang="zh-CN" altLang="en-US" sz="36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573386" y="2912298"/>
            <a:ext cx="1111202" cy="646331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统计</a:t>
            </a:r>
            <a:endParaRPr lang="zh-CN" altLang="en-US" sz="36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92884" y="3947145"/>
            <a:ext cx="73661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我们还可以将这些数据怎样做？</a:t>
            </a:r>
            <a:endParaRPr lang="en-US" altLang="zh-CN" sz="40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10846" y="4926558"/>
            <a:ext cx="3570208" cy="769441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制作成统计图</a:t>
            </a:r>
            <a:endParaRPr lang="zh-CN" altLang="en-US" sz="44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 bldLvl="0" animBg="1"/>
      <p:bldP spid="15" grpId="0" bldLvl="0" animBg="1"/>
      <p:bldP spid="12" grpId="0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2"/>
                </p:custDataLst>
              </p:nvPr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8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aphicFrame>
        <p:nvGraphicFramePr>
          <p:cNvPr id="4454" name="Group 358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293808" y="1492285"/>
          <a:ext cx="9763760" cy="3345434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749425"/>
                <a:gridCol w="1100455"/>
                <a:gridCol w="1178560"/>
                <a:gridCol w="1179195"/>
                <a:gridCol w="1099820"/>
                <a:gridCol w="1179830"/>
                <a:gridCol w="1172845"/>
                <a:gridCol w="1103630"/>
              </a:tblGrid>
              <a:tr h="603250">
                <a:tc gridSpan="8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中国青少年机器人大赛参赛队伍统计表</a:t>
                      </a:r>
                      <a:endParaRPr kumimoji="1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11506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时间 </a:t>
                      </a:r>
                      <a:r>
                        <a:rPr kumimoji="1" lang="en-US" altLang="zh-CN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/ </a:t>
                      </a:r>
                      <a:r>
                        <a:rPr kumimoji="1" lang="zh-CN" altLang="en-US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2006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楷体_GB2312" panose="02010609030101010101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2007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楷体_GB2312" panose="02010609030101010101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2008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楷体_GB2312" panose="02010609030101010101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2009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楷体_GB2312" panose="02010609030101010101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2010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楷体_GB2312" panose="02010609030101010101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2011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楷体_GB2312" panose="02010609030101010101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2012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楷体_GB2312" panose="02010609030101010101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68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参赛队伍 </a:t>
                      </a:r>
                      <a:r>
                        <a:rPr kumimoji="1" lang="en-US" altLang="zh-CN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/ </a:t>
                      </a:r>
                      <a:r>
                        <a:rPr kumimoji="1" lang="zh-CN" altLang="en-US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支</a:t>
                      </a:r>
                      <a:endParaRPr kumimoji="1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426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楷体_GB2312" panose="02010609030101010101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394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楷体_GB2312" panose="02010609030101010101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468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楷体_GB2312" panose="02010609030101010101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454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楷体_GB2312" panose="02010609030101010101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489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楷体_GB2312" panose="02010609030101010101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499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楷体_GB2312" panose="02010609030101010101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519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楷体_GB2312" panose="02010609030101010101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" name="矩形 16"/>
          <p:cNvSpPr/>
          <p:nvPr/>
        </p:nvSpPr>
        <p:spPr>
          <a:xfrm>
            <a:off x="2282369" y="4955525"/>
            <a:ext cx="73661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我们还可以将这些数据怎样做？</a:t>
            </a:r>
            <a:endParaRPr lang="en-US" altLang="zh-CN" sz="40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065101" y="5663793"/>
            <a:ext cx="3570208" cy="76944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制作成统计图</a:t>
            </a:r>
            <a:endParaRPr lang="zh-CN" altLang="en-US" sz="44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8195" name="Picture 3" descr="图片2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01482" y="932111"/>
            <a:ext cx="6985989" cy="442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 descr="图片2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77426" y="935286"/>
            <a:ext cx="6984776" cy="442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 descr="图片2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75839" y="927349"/>
            <a:ext cx="6984776" cy="442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 descr="图片2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85120" y="944810"/>
            <a:ext cx="6983562" cy="4422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 descr="图片23-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03070" y="932111"/>
            <a:ext cx="6985989" cy="442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8" descr="图片2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93301" y="932111"/>
            <a:ext cx="6984776" cy="442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Picture 9" descr="图片2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91714" y="936874"/>
            <a:ext cx="6984776" cy="442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3463722" y="422273"/>
            <a:ext cx="7272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根据这个条形统计图能发现哪些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信息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15650" y="5355733"/>
            <a:ext cx="85393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这是关于青少年机器人大赛参赛队伍的统计图。</a:t>
            </a:r>
          </a:p>
        </p:txBody>
      </p:sp>
      <p:sp>
        <p:nvSpPr>
          <p:cNvPr id="12" name="矩形 11"/>
          <p:cNvSpPr/>
          <p:nvPr/>
        </p:nvSpPr>
        <p:spPr>
          <a:xfrm>
            <a:off x="2829839" y="5783457"/>
            <a:ext cx="33609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横轴指的是年份。</a:t>
            </a:r>
          </a:p>
        </p:txBody>
      </p:sp>
      <p:sp>
        <p:nvSpPr>
          <p:cNvPr id="13" name="矩形 12"/>
          <p:cNvSpPr/>
          <p:nvPr/>
        </p:nvSpPr>
        <p:spPr>
          <a:xfrm>
            <a:off x="5810565" y="5773934"/>
            <a:ext cx="55444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纵轴指每一年的参赛队伍的多少。</a:t>
            </a:r>
            <a:endParaRPr lang="zh-CN" altLang="en-US" sz="2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64130" y="3426460"/>
            <a:ext cx="9143999" cy="553998"/>
          </a:xfrm>
          <a:prstGeom prst="rect">
            <a:avLst/>
          </a:prstGeom>
          <a:solidFill>
            <a:srgbClr val="FFFF00"/>
          </a:solidFill>
        </p:spPr>
        <p:txBody>
          <a:bodyPr wrap="square" lIns="0" tIns="0" rIns="0" bIns="0" anchor="ctr" anchorCtr="1">
            <a:noAutofit/>
          </a:bodyPr>
          <a:lstStyle/>
          <a:p>
            <a:pPr lvl="1" indent="228600">
              <a:spcAft>
                <a:spcPts val="0"/>
              </a:spcAft>
            </a:pPr>
            <a:r>
              <a:rPr lang="zh-CN" altLang="zh-CN" sz="36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条形统计图可以清楚地看出数量的多少。</a:t>
            </a:r>
            <a:endParaRPr lang="zh-CN" altLang="zh-CN" sz="36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1" name="矩形 10"/>
          <p:cNvSpPr/>
          <p:nvPr/>
        </p:nvSpPr>
        <p:spPr>
          <a:xfrm>
            <a:off x="4067944" y="692696"/>
            <a:ext cx="432048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         </a:t>
            </a:r>
            <a:endParaRPr lang="zh-CN" altLang="en-US" sz="3200" dirty="0"/>
          </a:p>
        </p:txBody>
      </p:sp>
      <p:pic>
        <p:nvPicPr>
          <p:cNvPr id="17" name="Picture 9" descr="图片2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03827" y="2012131"/>
            <a:ext cx="6984776" cy="442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3075102" y="881038"/>
            <a:ext cx="78488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cs typeface="Arial" panose="020B0604020202020204" pitchFamily="34" charset="0"/>
              </a:rPr>
              <a:t>在</a:t>
            </a:r>
            <a:r>
              <a:rPr lang="en-US" altLang="zh-CN" sz="3200" dirty="0">
                <a:solidFill>
                  <a:schemeClr val="tx1"/>
                </a:solidFill>
                <a:cs typeface="Arial" panose="020B0604020202020204" pitchFamily="34" charset="0"/>
              </a:rPr>
              <a:t>2009</a:t>
            </a:r>
            <a:r>
              <a:rPr lang="zh-CN" altLang="en-US" sz="3200" dirty="0">
                <a:solidFill>
                  <a:schemeClr val="tx1"/>
                </a:solidFill>
                <a:cs typeface="Arial" panose="020B0604020202020204" pitchFamily="34" charset="0"/>
              </a:rPr>
              <a:t>年</a:t>
            </a:r>
            <a:r>
              <a:rPr lang="zh-CN" altLang="en-US" sz="3200" dirty="0" smtClean="0">
                <a:solidFill>
                  <a:schemeClr val="tx1"/>
                </a:solidFill>
                <a:cs typeface="Arial" panose="020B0604020202020204" pitchFamily="34" charset="0"/>
              </a:rPr>
              <a:t>到</a:t>
            </a:r>
            <a:r>
              <a:rPr lang="en-US" altLang="zh-CN" sz="3200" dirty="0" smtClean="0">
                <a:solidFill>
                  <a:schemeClr val="tx1"/>
                </a:solidFill>
                <a:cs typeface="Arial" panose="020B0604020202020204" pitchFamily="34" charset="0"/>
              </a:rPr>
              <a:t>2012</a:t>
            </a:r>
            <a:r>
              <a:rPr lang="zh-CN" altLang="en-US" sz="3200" dirty="0">
                <a:solidFill>
                  <a:schemeClr val="tx1"/>
                </a:solidFill>
                <a:cs typeface="Arial" panose="020B0604020202020204" pitchFamily="34" charset="0"/>
              </a:rPr>
              <a:t>年这段时间里，参赛的队伍数量是不断增加</a:t>
            </a:r>
            <a:r>
              <a:rPr lang="zh-CN" altLang="en-US" sz="3200" dirty="0" smtClean="0">
                <a:solidFill>
                  <a:schemeClr val="tx1"/>
                </a:solidFill>
                <a:cs typeface="Arial" panose="020B0604020202020204" pitchFamily="34" charset="0"/>
              </a:rPr>
              <a:t>的。你同意吗？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275251" y="4679145"/>
            <a:ext cx="7000651" cy="1735399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rou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CN" altLang="en-US" sz="2000" dirty="0">
              <a:solidFill>
                <a:schemeClr val="tx1"/>
              </a:solidFill>
              <a:latin typeface="楷体_GB2312" panose="0201060903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62550" y="4677557"/>
            <a:ext cx="68839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 smtClean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分析增减的变化情况”和“直条的完整度”没有关系。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47048" y="4689482"/>
            <a:ext cx="7215238" cy="175432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FF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如果我们只想分析变化情况，就可以用到一种新的统计图</a:t>
            </a:r>
            <a:r>
              <a:rPr lang="en-US" altLang="zh-CN" sz="3600" dirty="0" smtClean="0">
                <a:solidFill>
                  <a:srgbClr val="FFFF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600" dirty="0" smtClean="0">
                <a:solidFill>
                  <a:srgbClr val="FFFF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折线统计图</a:t>
            </a:r>
            <a:r>
              <a:rPr lang="zh-CN" altLang="en-US" sz="3600" dirty="0" smtClean="0">
                <a:solidFill>
                  <a:srgbClr val="FFFF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 bldLvl="0" animBg="1"/>
      <p:bldP spid="15" grpId="0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8" name="组合 7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2"/>
                </p:custDataLst>
              </p:nvPr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8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aphicFrame>
        <p:nvGraphicFramePr>
          <p:cNvPr id="4454" name="Group 358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561143" y="1901225"/>
          <a:ext cx="9763760" cy="3345434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571763"/>
                <a:gridCol w="988699"/>
                <a:gridCol w="1058873"/>
                <a:gridCol w="1059442"/>
                <a:gridCol w="988129"/>
                <a:gridCol w="1060013"/>
                <a:gridCol w="1053738"/>
                <a:gridCol w="991551"/>
                <a:gridCol w="991552"/>
              </a:tblGrid>
              <a:tr h="603250">
                <a:tc gridSpan="9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sz="28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李康同学一天的体温变化情况统计</a:t>
                      </a:r>
                      <a:r>
                        <a:rPr lang="zh-CN" sz="28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表</a:t>
                      </a:r>
                      <a:endParaRPr kumimoji="1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11506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时间 </a:t>
                      </a:r>
                      <a:r>
                        <a:rPr kumimoji="1" lang="en-US" altLang="zh-CN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/ </a:t>
                      </a:r>
                      <a:r>
                        <a:rPr kumimoji="1" lang="zh-CN" altLang="en-US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时</a:t>
                      </a:r>
                      <a:endParaRPr kumimoji="1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楷体_GB2312" panose="02010609030101010101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楷体_GB2312" panose="02010609030101010101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楷体_GB2312" panose="02010609030101010101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楷体_GB2312" panose="02010609030101010101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15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楷体_GB2312" panose="02010609030101010101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18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楷体_GB2312" panose="02010609030101010101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dirty="0" smtClean="0">
                          <a:ln>
                            <a:noFill/>
                          </a:ln>
                          <a:effectLst/>
                          <a:sym typeface="+mn-ea"/>
                        </a:rPr>
                        <a:t>21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楷体_GB2312" panose="02010609030101010101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24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Arial" panose="020B0604020202020204" pitchFamily="34" charset="0"/>
                        <a:ea typeface="楷体_GB2312" panose="02010609030101010101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68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体温</a:t>
                      </a:r>
                      <a:r>
                        <a:rPr kumimoji="1" lang="en-US" altLang="zh-CN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/ </a:t>
                      </a:r>
                      <a:r>
                        <a:rPr kumimoji="1" lang="zh-CN" altLang="en-US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摄氏度</a:t>
                      </a:r>
                      <a:endParaRPr kumimoji="1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Arial" panose="020B0604020202020204" pitchFamily="34" charset="0"/>
                          <a:ea typeface="楷体_GB2312" panose="02010609030101010101" pitchFamily="49" charset="-122"/>
                        </a:rPr>
                        <a:t>36.6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Arial" panose="020B0604020202020204" pitchFamily="34" charset="0"/>
                          <a:ea typeface="楷体_GB2312" panose="02010609030101010101" pitchFamily="49" charset="-122"/>
                        </a:rPr>
                        <a:t>36.8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Arial" panose="020B0604020202020204" pitchFamily="34" charset="0"/>
                          <a:ea typeface="楷体_GB2312" panose="02010609030101010101" pitchFamily="49" charset="-122"/>
                        </a:rPr>
                        <a:t>36.9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Arial" panose="020B0604020202020204" pitchFamily="34" charset="0"/>
                          <a:ea typeface="楷体_GB2312" panose="02010609030101010101" pitchFamily="49" charset="-122"/>
                        </a:rPr>
                        <a:t>37.0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Arial" panose="020B0604020202020204" pitchFamily="34" charset="0"/>
                          <a:ea typeface="楷体_GB2312" panose="02010609030101010101" pitchFamily="49" charset="-122"/>
                        </a:rPr>
                        <a:t>37.4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Arial" panose="020B0604020202020204" pitchFamily="34" charset="0"/>
                          <a:ea typeface="楷体_GB2312" panose="02010609030101010101" pitchFamily="49" charset="-122"/>
                        </a:rPr>
                        <a:t>37.3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Arial" panose="020B0604020202020204" pitchFamily="34" charset="0"/>
                          <a:ea typeface="楷体_GB2312" panose="02010609030101010101" pitchFamily="49" charset="-122"/>
                        </a:rPr>
                        <a:t>37.0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Arial" panose="020B0604020202020204" pitchFamily="34" charset="0"/>
                          <a:ea typeface="楷体_GB2312" panose="02010609030101010101" pitchFamily="49" charset="-122"/>
                        </a:rPr>
                        <a:t>36.8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f693f1a-176a-45c6-8790-9982015e88f4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9b0a58d-0347-44e8-8417-87e1d29b25f5}"/>
  <p:tag name="TABLE_ENDDRAG_ORIGIN_RECT" val="717*263"/>
  <p:tag name="TABLE_ENDDRAG_RECT" val="96*140*717*26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9b0a58d-0347-44e8-8417-87e1d29b25f5}"/>
  <p:tag name="TABLE_ENDDRAG_ORIGIN_RECT" val="717*263"/>
  <p:tag name="TABLE_ENDDRAG_RECT" val="96*140*717*263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1121</Words>
  <Application>WPS 演示</Application>
  <PresentationFormat>自定义</PresentationFormat>
  <Paragraphs>223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2351</cp:revision>
  <dcterms:created xsi:type="dcterms:W3CDTF">2017-11-13T08:28:00Z</dcterms:created>
  <dcterms:modified xsi:type="dcterms:W3CDTF">2021-12-08T08:40:57Z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2052-11.1.0.10502</vt:lpwstr>
  </property>
  <property fmtid="{D5CDD505-2E9C-101B-9397-08002B2CF9AE}" pid="3" name="ICV">
    <vt:lpwstr>A8D5E68410EB41438B722A9B43B6518B</vt:lpwstr>
  </property>
</Properties>
</file>